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18288000" cy="10287000"/>
  <p:notesSz cx="6858000" cy="9144000"/>
  <p:embeddedFontLst>
    <p:embeddedFont>
      <p:font typeface="Canva Sans Bold" panose="020B0604020202020204" charset="0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1" panose="020B0604020202020204" charset="0"/>
      <p:regular r:id="rId22"/>
      <p:bold r:id="rId23"/>
    </p:embeddedFont>
    <p:embeddedFont>
      <p:font typeface="Roboto 2" panose="020B0604020202020204" charset="0"/>
      <p:regular r:id="rId24"/>
    </p:embeddedFont>
    <p:embeddedFont>
      <p:font typeface="Roboto 2 Bold" panose="020B0604020202020204" charset="0"/>
      <p:regular r:id="rId25"/>
      <p:bold r:id="rId26"/>
    </p:embeddedFont>
    <p:embeddedFont>
      <p:font typeface="Roboto 2 Italics" panose="020B0604020202020204" charset="0"/>
      <p:regular r:id="rId27"/>
      <p:italic r:id="rId28"/>
    </p:embeddedFont>
    <p:embeddedFont>
      <p:font typeface="Roboto Condensed 1" panose="020B0604020202020204" charset="0"/>
      <p:regular r:id="rId29"/>
      <p:bold r:id="rId30"/>
    </p:embeddedFont>
    <p:embeddedFont>
      <p:font typeface="Roboto Condensed 2" panose="020B0604020202020204" charset="0"/>
      <p:regular r:id="rId31"/>
    </p:embeddedFont>
    <p:embeddedFont>
      <p:font typeface="Roboto Condensed 2 Bold" panose="020B0604020202020204" charset="0"/>
      <p:regular r:id="rId32"/>
      <p:bold r:id="rId33"/>
    </p:embeddedFont>
    <p:embeddedFont>
      <p:font typeface="Roboto Condensed 3" panose="020B0604020202020204" charset="0"/>
      <p:regular r:id="rId34"/>
    </p:embeddedFont>
    <p:embeddedFont>
      <p:font typeface="Titillium Web" panose="00000500000000000000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230"/>
    <a:srgbClr val="535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7" autoAdjust="0"/>
    <p:restoredTop sz="94610" autoAdjust="0"/>
  </p:normalViewPr>
  <p:slideViewPr>
    <p:cSldViewPr>
      <p:cViewPr varScale="1">
        <p:scale>
          <a:sx n="53" d="100"/>
          <a:sy n="53" d="100"/>
        </p:scale>
        <p:origin x="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BBCCC-8CC0-0742-97ED-73A0CC94843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00A3-1564-CC4E-8EBB-A454AB11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00A3-1564-CC4E-8EBB-A454AB119D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3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00A3-1564-CC4E-8EBB-A454AB119D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4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00A3-1564-CC4E-8EBB-A454AB119D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1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00A3-1564-CC4E-8EBB-A454AB119D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2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00A3-1564-CC4E-8EBB-A454AB119D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00A3-1564-CC4E-8EBB-A454AB119D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00A3-1564-CC4E-8EBB-A454AB119D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9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00A3-1564-CC4E-8EBB-A454AB119D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9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00A3-1564-CC4E-8EBB-A454AB119D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00A3-1564-CC4E-8EBB-A454AB119D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4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metroquestsurvey.com/?u=sh06#!/?campaign=LRTP001&amp;p=web&amp;pm=dynamic&amp;s=1&amp;popup=WT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>
          <a:xfrm rot="17639994">
            <a:off x="5309798" y="-4047004"/>
            <a:ext cx="10916858" cy="12086442"/>
            <a:chOff x="744010" y="652678"/>
            <a:chExt cx="5360035" cy="4758841"/>
          </a:xfrm>
        </p:grpSpPr>
        <p:sp>
          <p:nvSpPr>
            <p:cNvPr id="3" name="Freeform 3"/>
            <p:cNvSpPr/>
            <p:nvPr/>
          </p:nvSpPr>
          <p:spPr>
            <a:xfrm>
              <a:off x="744010" y="652678"/>
              <a:ext cx="5360035" cy="4758841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822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>
            <a:off x="-265530" y="75029"/>
            <a:ext cx="7769156" cy="7238097"/>
          </a:xfrm>
          <a:custGeom>
            <a:avLst/>
            <a:gdLst/>
            <a:ahLst/>
            <a:cxnLst/>
            <a:rect l="l" t="t" r="r" b="b"/>
            <a:pathLst>
              <a:path w="7238096" h="7238096">
                <a:moveTo>
                  <a:pt x="0" y="0"/>
                </a:moveTo>
                <a:lnTo>
                  <a:pt x="7238096" y="0"/>
                </a:lnTo>
                <a:lnTo>
                  <a:pt x="7238096" y="7238096"/>
                </a:lnTo>
                <a:lnTo>
                  <a:pt x="0" y="7238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2133600" y="-955599"/>
            <a:ext cx="10635099" cy="9202774"/>
          </a:xfrm>
          <a:custGeom>
            <a:avLst/>
            <a:gdLst/>
            <a:ahLst/>
            <a:cxnLst/>
            <a:rect l="l" t="t" r="r" b="b"/>
            <a:pathLst>
              <a:path w="9928911" h="8389930">
                <a:moveTo>
                  <a:pt x="0" y="0"/>
                </a:moveTo>
                <a:lnTo>
                  <a:pt x="9928911" y="0"/>
                </a:lnTo>
                <a:lnTo>
                  <a:pt x="9928911" y="8389930"/>
                </a:lnTo>
                <a:lnTo>
                  <a:pt x="0" y="8389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28363" y="9462823"/>
            <a:ext cx="9856261" cy="3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2506" spc="248">
                <a:solidFill>
                  <a:srgbClr val="E82230"/>
                </a:solidFill>
                <a:latin typeface="Roboto 1"/>
                <a:ea typeface="Roboto 1"/>
                <a:cs typeface="Roboto 1"/>
                <a:sym typeface="Roboto 1"/>
              </a:rPr>
              <a:t>SAWMPO.ORG/LONG-RANGE-PLANNING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63678" y="5241761"/>
            <a:ext cx="8713358" cy="219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81"/>
              </a:lnSpc>
            </a:pPr>
            <a:r>
              <a:rPr lang="en-US" sz="6272" dirty="0">
                <a:solidFill>
                  <a:srgbClr val="154166"/>
                </a:solidFill>
                <a:latin typeface="Roboto Condensed 1"/>
                <a:ea typeface="Roboto Condensed 1"/>
                <a:cs typeface="Roboto Condensed 1"/>
                <a:sym typeface="Roboto Condensed 1"/>
              </a:rPr>
              <a:t>PHASE ONE PUBLIC ENGAGEMENT WEBINAR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63678" y="7600745"/>
            <a:ext cx="9225352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54545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August 28, 2024  | 12:00 PM (EST)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FA80446F-363B-BEA0-A4AB-2165AAE34C49}"/>
              </a:ext>
            </a:extLst>
          </p:cNvPr>
          <p:cNvGrpSpPr>
            <a:grpSpLocks/>
          </p:cNvGrpSpPr>
          <p:nvPr/>
        </p:nvGrpSpPr>
        <p:grpSpPr>
          <a:xfrm rot="16200000">
            <a:off x="10850953" y="336699"/>
            <a:ext cx="7790680" cy="7117281"/>
            <a:chOff x="744010" y="652678"/>
            <a:chExt cx="5360035" cy="4758841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42C24C3E-8527-05A3-94C5-725EE63A466E}"/>
                </a:ext>
              </a:extLst>
            </p:cNvPr>
            <p:cNvSpPr/>
            <p:nvPr/>
          </p:nvSpPr>
          <p:spPr>
            <a:xfrm>
              <a:off x="744010" y="652678"/>
              <a:ext cx="5360035" cy="4758841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822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0656699" y="558997"/>
            <a:ext cx="7140170" cy="3336342"/>
          </a:xfrm>
          <a:custGeom>
            <a:avLst/>
            <a:gdLst/>
            <a:ahLst/>
            <a:cxnLst/>
            <a:rect l="l" t="t" r="r" b="b"/>
            <a:pathLst>
              <a:path w="7140170" h="3336342">
                <a:moveTo>
                  <a:pt x="0" y="0"/>
                </a:moveTo>
                <a:lnTo>
                  <a:pt x="7140170" y="0"/>
                </a:lnTo>
                <a:lnTo>
                  <a:pt x="7140170" y="3336342"/>
                </a:lnTo>
                <a:lnTo>
                  <a:pt x="0" y="3336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1579" t="-146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EC1D3801-3090-E1F3-D2C1-D3EE05402C39}"/>
              </a:ext>
            </a:extLst>
          </p:cNvPr>
          <p:cNvSpPr/>
          <p:nvPr/>
        </p:nvSpPr>
        <p:spPr>
          <a:xfrm rot="9658979">
            <a:off x="11111694" y="4055626"/>
            <a:ext cx="5293149" cy="6416092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E82230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658DDA-1388-C855-B90C-13619913DB5E}"/>
              </a:ext>
            </a:extLst>
          </p:cNvPr>
          <p:cNvSpPr/>
          <p:nvPr/>
        </p:nvSpPr>
        <p:spPr>
          <a:xfrm>
            <a:off x="14747155" y="4877622"/>
            <a:ext cx="3540845" cy="5409378"/>
          </a:xfrm>
          <a:prstGeom prst="rect">
            <a:avLst/>
          </a:prstGeom>
          <a:solidFill>
            <a:srgbClr val="E82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861" y="346925"/>
            <a:ext cx="17655552" cy="9628061"/>
            <a:chOff x="0" y="0"/>
            <a:chExt cx="4650022" cy="25357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0022" cy="2535786"/>
            </a:xfrm>
            <a:custGeom>
              <a:avLst/>
              <a:gdLst/>
              <a:ahLst/>
              <a:cxnLst/>
              <a:rect l="l" t="t" r="r" b="b"/>
              <a:pathLst>
                <a:path w="4650022" h="2535786">
                  <a:moveTo>
                    <a:pt x="0" y="0"/>
                  </a:moveTo>
                  <a:lnTo>
                    <a:pt x="4650022" y="0"/>
                  </a:lnTo>
                  <a:lnTo>
                    <a:pt x="4650022" y="2535786"/>
                  </a:lnTo>
                  <a:lnTo>
                    <a:pt x="0" y="25357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650022" cy="25643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63700" y="2809752"/>
            <a:ext cx="802932" cy="761782"/>
          </a:xfrm>
          <a:custGeom>
            <a:avLst/>
            <a:gdLst/>
            <a:ahLst/>
            <a:cxnLst/>
            <a:rect l="l" t="t" r="r" b="b"/>
            <a:pathLst>
              <a:path w="802932" h="761782">
                <a:moveTo>
                  <a:pt x="0" y="0"/>
                </a:moveTo>
                <a:lnTo>
                  <a:pt x="802932" y="0"/>
                </a:lnTo>
                <a:lnTo>
                  <a:pt x="802932" y="761782"/>
                </a:lnTo>
                <a:lnTo>
                  <a:pt x="0" y="761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004361" y="2733552"/>
            <a:ext cx="7442536" cy="122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2"/>
              </a:lnSpc>
            </a:pPr>
            <a:r>
              <a:rPr lang="en-US" sz="3494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Take the survey between August 12 and September 30</a:t>
            </a:r>
          </a:p>
        </p:txBody>
      </p:sp>
      <p:sp>
        <p:nvSpPr>
          <p:cNvPr id="7" name="Freeform 7"/>
          <p:cNvSpPr/>
          <p:nvPr/>
        </p:nvSpPr>
        <p:spPr>
          <a:xfrm>
            <a:off x="8863700" y="4403173"/>
            <a:ext cx="781122" cy="741089"/>
          </a:xfrm>
          <a:custGeom>
            <a:avLst/>
            <a:gdLst/>
            <a:ahLst/>
            <a:cxnLst/>
            <a:rect l="l" t="t" r="r" b="b"/>
            <a:pathLst>
              <a:path w="781122" h="741089">
                <a:moveTo>
                  <a:pt x="0" y="0"/>
                </a:moveTo>
                <a:lnTo>
                  <a:pt x="781121" y="0"/>
                </a:lnTo>
                <a:lnTo>
                  <a:pt x="781121" y="741089"/>
                </a:lnTo>
                <a:lnTo>
                  <a:pt x="0" y="7410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976568" y="4326973"/>
            <a:ext cx="7240366" cy="122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2"/>
              </a:lnSpc>
            </a:pPr>
            <a:r>
              <a:rPr lang="en-US" sz="3494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Come talk to us in person at one of the pop-up events in your community</a:t>
            </a:r>
          </a:p>
        </p:txBody>
      </p:sp>
      <p:sp>
        <p:nvSpPr>
          <p:cNvPr id="9" name="Freeform 9"/>
          <p:cNvSpPr/>
          <p:nvPr/>
        </p:nvSpPr>
        <p:spPr>
          <a:xfrm>
            <a:off x="8863700" y="5996674"/>
            <a:ext cx="802932" cy="761782"/>
          </a:xfrm>
          <a:custGeom>
            <a:avLst/>
            <a:gdLst/>
            <a:ahLst/>
            <a:cxnLst/>
            <a:rect l="l" t="t" r="r" b="b"/>
            <a:pathLst>
              <a:path w="802932" h="761782">
                <a:moveTo>
                  <a:pt x="0" y="0"/>
                </a:moveTo>
                <a:lnTo>
                  <a:pt x="802932" y="0"/>
                </a:lnTo>
                <a:lnTo>
                  <a:pt x="802932" y="761782"/>
                </a:lnTo>
                <a:lnTo>
                  <a:pt x="0" y="761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004361" y="5952458"/>
            <a:ext cx="7442536" cy="122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2"/>
              </a:lnSpc>
            </a:pPr>
            <a:r>
              <a:rPr lang="en-US" sz="3494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Visit our website and sign up to receive email updates throughout the process</a:t>
            </a:r>
          </a:p>
        </p:txBody>
      </p:sp>
      <p:sp>
        <p:nvSpPr>
          <p:cNvPr id="11" name="Freeform 11"/>
          <p:cNvSpPr/>
          <p:nvPr/>
        </p:nvSpPr>
        <p:spPr>
          <a:xfrm>
            <a:off x="8863700" y="7775004"/>
            <a:ext cx="842297" cy="799130"/>
          </a:xfrm>
          <a:custGeom>
            <a:avLst/>
            <a:gdLst/>
            <a:ahLst/>
            <a:cxnLst/>
            <a:rect l="l" t="t" r="r" b="b"/>
            <a:pathLst>
              <a:path w="842297" h="799130">
                <a:moveTo>
                  <a:pt x="0" y="0"/>
                </a:moveTo>
                <a:lnTo>
                  <a:pt x="842297" y="0"/>
                </a:lnTo>
                <a:lnTo>
                  <a:pt x="842297" y="799130"/>
                </a:lnTo>
                <a:lnTo>
                  <a:pt x="0" y="799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054522" y="7736994"/>
            <a:ext cx="7392375" cy="122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2"/>
              </a:lnSpc>
            </a:pPr>
            <a:r>
              <a:rPr lang="en-US" sz="3494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Tell your neighbors, friends, and family about the LRTP!</a:t>
            </a:r>
          </a:p>
        </p:txBody>
      </p:sp>
      <p:sp>
        <p:nvSpPr>
          <p:cNvPr id="13" name="Freeform 13"/>
          <p:cNvSpPr/>
          <p:nvPr/>
        </p:nvSpPr>
        <p:spPr>
          <a:xfrm>
            <a:off x="682456" y="2035894"/>
            <a:ext cx="7046930" cy="7222406"/>
          </a:xfrm>
          <a:custGeom>
            <a:avLst/>
            <a:gdLst/>
            <a:ahLst/>
            <a:cxnLst/>
            <a:rect l="l" t="t" r="r" b="b"/>
            <a:pathLst>
              <a:path w="7046930" h="7222406">
                <a:moveTo>
                  <a:pt x="0" y="0"/>
                </a:moveTo>
                <a:lnTo>
                  <a:pt x="7046929" y="0"/>
                </a:lnTo>
                <a:lnTo>
                  <a:pt x="7046929" y="7222406"/>
                </a:lnTo>
                <a:lnTo>
                  <a:pt x="0" y="7222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10" r="-17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2008909">
            <a:off x="7913645" y="1203897"/>
            <a:ext cx="1378221" cy="492714"/>
          </a:xfrm>
          <a:custGeom>
            <a:avLst/>
            <a:gdLst/>
            <a:ahLst/>
            <a:cxnLst/>
            <a:rect l="l" t="t" r="r" b="b"/>
            <a:pathLst>
              <a:path w="1378221" h="492714">
                <a:moveTo>
                  <a:pt x="0" y="0"/>
                </a:moveTo>
                <a:lnTo>
                  <a:pt x="1378220" y="0"/>
                </a:lnTo>
                <a:lnTo>
                  <a:pt x="1378220" y="492714"/>
                </a:lnTo>
                <a:lnTo>
                  <a:pt x="0" y="492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682456" y="623113"/>
            <a:ext cx="7209631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>
                <a:solidFill>
                  <a:srgbClr val="09416A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How can I get involved?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4522" y="1682627"/>
            <a:ext cx="7078707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E82230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Phase One Engagement Activities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3" tooltip="https://live.metroquestsurvey.com/?u=sh06#!/?campaign=LRTP001&amp;p=web&amp;pm=dynamic&amp;s=1&amp;popup=WTD"/>
          </p:cNvPr>
          <p:cNvSpPr/>
          <p:nvPr/>
        </p:nvSpPr>
        <p:spPr>
          <a:xfrm>
            <a:off x="8057341" y="813513"/>
            <a:ext cx="9734543" cy="6037329"/>
          </a:xfrm>
          <a:custGeom>
            <a:avLst/>
            <a:gdLst/>
            <a:ahLst/>
            <a:cxnLst/>
            <a:rect l="l" t="t" r="r" b="b"/>
            <a:pathLst>
              <a:path w="9734543" h="6037329">
                <a:moveTo>
                  <a:pt x="0" y="0"/>
                </a:moveTo>
                <a:lnTo>
                  <a:pt x="9734543" y="0"/>
                </a:lnTo>
                <a:lnTo>
                  <a:pt x="9734543" y="6037330"/>
                </a:lnTo>
                <a:lnTo>
                  <a:pt x="0" y="6037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" r="-473" b="-156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57582" y="0"/>
            <a:ext cx="8004974" cy="10413060"/>
            <a:chOff x="0" y="0"/>
            <a:chExt cx="2432150" cy="3163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2150" cy="3163798"/>
            </a:xfrm>
            <a:custGeom>
              <a:avLst/>
              <a:gdLst/>
              <a:ahLst/>
              <a:cxnLst/>
              <a:rect l="l" t="t" r="r" b="b"/>
              <a:pathLst>
                <a:path w="2432150" h="3163798">
                  <a:moveTo>
                    <a:pt x="0" y="0"/>
                  </a:moveTo>
                  <a:lnTo>
                    <a:pt x="2432150" y="0"/>
                  </a:lnTo>
                  <a:lnTo>
                    <a:pt x="2432150" y="3163798"/>
                  </a:lnTo>
                  <a:lnTo>
                    <a:pt x="0" y="3163798"/>
                  </a:lnTo>
                  <a:close/>
                </a:path>
              </a:pathLst>
            </a:custGeom>
            <a:solidFill>
              <a:srgbClr val="09416A">
                <a:alpha val="9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32150" cy="3192373"/>
            </a:xfrm>
            <a:prstGeom prst="rect">
              <a:avLst/>
            </a:prstGeom>
          </p:spPr>
          <p:txBody>
            <a:bodyPr lIns="67431" tIns="67431" rIns="67431" bIns="67431" rtlCol="0" anchor="ctr"/>
            <a:lstStyle/>
            <a:p>
              <a:pPr algn="ctr">
                <a:lnSpc>
                  <a:spcPts val="13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200910" y="6605968"/>
            <a:ext cx="3087989" cy="1873536"/>
          </a:xfrm>
          <a:custGeom>
            <a:avLst/>
            <a:gdLst/>
            <a:ahLst/>
            <a:cxnLst/>
            <a:rect l="l" t="t" r="r" b="b"/>
            <a:pathLst>
              <a:path w="3087989" h="1873536">
                <a:moveTo>
                  <a:pt x="0" y="0"/>
                </a:moveTo>
                <a:lnTo>
                  <a:pt x="3087990" y="0"/>
                </a:lnTo>
                <a:lnTo>
                  <a:pt x="3087990" y="1873536"/>
                </a:lnTo>
                <a:lnTo>
                  <a:pt x="0" y="18735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035148" y="9651035"/>
            <a:ext cx="6909575" cy="40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72"/>
              </a:lnSpc>
            </a:pPr>
            <a:r>
              <a:rPr lang="en-US" sz="2337">
                <a:solidFill>
                  <a:srgbClr val="545454"/>
                </a:solidFill>
                <a:latin typeface="Roboto 2 Italics"/>
                <a:ea typeface="Roboto 2 Italics"/>
                <a:cs typeface="Roboto 2 Italics"/>
                <a:sym typeface="Roboto 2 Italics"/>
              </a:rPr>
              <a:t>*Paper copies available by request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9467" y="1167116"/>
            <a:ext cx="6130875" cy="4154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4"/>
              </a:lnSpc>
            </a:pPr>
            <a:r>
              <a:rPr lang="en-US" sz="5800" spc="-290">
                <a:solidFill>
                  <a:srgbClr val="FFFFFF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2050 LONG RANGE TRANSPORTATION</a:t>
            </a:r>
          </a:p>
          <a:p>
            <a:pPr algn="ctr">
              <a:lnSpc>
                <a:spcPts val="8294"/>
              </a:lnSpc>
            </a:pPr>
            <a:r>
              <a:rPr lang="en-US" sz="5800" spc="-290">
                <a:solidFill>
                  <a:srgbClr val="FFFFFF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PLAN VISIONING SURVEY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87084" y="7037577"/>
            <a:ext cx="9304800" cy="1912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266" lvl="1" indent="-361633" algn="l">
              <a:lnSpc>
                <a:spcPts val="5159"/>
              </a:lnSpc>
              <a:buFont typeface="Arial"/>
              <a:buChar char="•"/>
            </a:pPr>
            <a:r>
              <a:rPr lang="en-US" sz="3350">
                <a:solidFill>
                  <a:srgbClr val="545454"/>
                </a:solidFill>
                <a:latin typeface="Roboto 2"/>
                <a:ea typeface="Roboto 2"/>
                <a:cs typeface="Roboto 2"/>
                <a:sym typeface="Roboto 2"/>
              </a:rPr>
              <a:t>Take it on a computer, tablet, or smartphone</a:t>
            </a:r>
          </a:p>
          <a:p>
            <a:pPr marL="723266" lvl="1" indent="-361633" algn="l">
              <a:lnSpc>
                <a:spcPts val="5159"/>
              </a:lnSpc>
              <a:buFont typeface="Arial"/>
              <a:buChar char="•"/>
            </a:pPr>
            <a:r>
              <a:rPr lang="en-US" sz="3350">
                <a:solidFill>
                  <a:srgbClr val="545454"/>
                </a:solidFill>
                <a:latin typeface="Roboto 2"/>
                <a:ea typeface="Roboto 2"/>
                <a:cs typeface="Roboto 2"/>
                <a:sym typeface="Roboto 2"/>
              </a:rPr>
              <a:t>Intuitive ‘drag-and-drop’ mapping tool</a:t>
            </a:r>
          </a:p>
          <a:p>
            <a:pPr marL="723266" lvl="1" indent="-361633" algn="l">
              <a:lnSpc>
                <a:spcPts val="5159"/>
              </a:lnSpc>
              <a:buFont typeface="Arial"/>
              <a:buChar char="•"/>
            </a:pPr>
            <a:r>
              <a:rPr lang="en-US" sz="3350">
                <a:solidFill>
                  <a:srgbClr val="545454"/>
                </a:solidFill>
                <a:latin typeface="Roboto 2"/>
                <a:ea typeface="Roboto 2"/>
                <a:cs typeface="Roboto 2"/>
                <a:sym typeface="Roboto 2"/>
              </a:rPr>
              <a:t>Available in English and Spanish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road and a picture of buildings&#10;&#10;Description automatically generated">
            <a:extLst>
              <a:ext uri="{FF2B5EF4-FFF2-40B4-BE49-F238E27FC236}">
                <a16:creationId xmlns:a16="http://schemas.microsoft.com/office/drawing/2014/main" id="{5FE8520D-3357-45DB-FFFE-F50D7B2C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99"/>
            <a:ext cx="18288000" cy="10325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0181483" cy="10287000"/>
            <a:chOff x="0" y="0"/>
            <a:chExt cx="2681543" cy="277515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681543" cy="2775153"/>
            </a:xfrm>
            <a:custGeom>
              <a:avLst/>
              <a:gdLst/>
              <a:ahLst/>
              <a:cxnLst/>
              <a:rect l="l" t="t" r="r" b="b"/>
              <a:pathLst>
                <a:path w="2681543" h="2775153">
                  <a:moveTo>
                    <a:pt x="0" y="0"/>
                  </a:moveTo>
                  <a:lnTo>
                    <a:pt x="2681543" y="0"/>
                  </a:lnTo>
                  <a:lnTo>
                    <a:pt x="2681543" y="2775153"/>
                  </a:lnTo>
                  <a:lnTo>
                    <a:pt x="0" y="2775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2681543" cy="2803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89942" y="1982599"/>
            <a:ext cx="13258800" cy="8304401"/>
          </a:xfrm>
          <a:custGeom>
            <a:avLst/>
            <a:gdLst/>
            <a:ahLst/>
            <a:cxnLst/>
            <a:rect l="l" t="t" r="r" b="b"/>
            <a:pathLst>
              <a:path w="15727350" h="8554311">
                <a:moveTo>
                  <a:pt x="0" y="0"/>
                </a:moveTo>
                <a:lnTo>
                  <a:pt x="15727350" y="0"/>
                </a:lnTo>
                <a:lnTo>
                  <a:pt x="15727350" y="8554311"/>
                </a:lnTo>
                <a:lnTo>
                  <a:pt x="0" y="8554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1" b="-1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36494" y="2231841"/>
            <a:ext cx="649034" cy="649034"/>
          </a:xfrm>
          <a:custGeom>
            <a:avLst/>
            <a:gdLst/>
            <a:ahLst/>
            <a:cxnLst/>
            <a:rect l="l" t="t" r="r" b="b"/>
            <a:pathLst>
              <a:path w="649034" h="649034">
                <a:moveTo>
                  <a:pt x="0" y="0"/>
                </a:moveTo>
                <a:lnTo>
                  <a:pt x="649034" y="0"/>
                </a:lnTo>
                <a:lnTo>
                  <a:pt x="649034" y="649033"/>
                </a:lnTo>
                <a:lnTo>
                  <a:pt x="0" y="649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06258" y="2074074"/>
            <a:ext cx="7537742" cy="96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9"/>
              </a:lnSpc>
            </a:pPr>
            <a:r>
              <a:rPr lang="en-US" sz="3163" dirty="0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Newtown Neighborhood Block Party</a:t>
            </a:r>
          </a:p>
          <a:p>
            <a:pPr algn="l">
              <a:lnSpc>
                <a:spcPts val="3169"/>
              </a:lnSpc>
            </a:pPr>
            <a:r>
              <a:rPr lang="en-US" sz="2263" dirty="0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September 2nd – 5:00 PM – 7:00 PM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79166" y="7298065"/>
            <a:ext cx="8443498" cy="945519"/>
            <a:chOff x="0" y="-315327"/>
            <a:chExt cx="11257997" cy="1260692"/>
          </a:xfrm>
        </p:grpSpPr>
        <p:sp>
          <p:nvSpPr>
            <p:cNvPr id="9" name="TextBox 9"/>
            <p:cNvSpPr txBox="1"/>
            <p:nvPr/>
          </p:nvSpPr>
          <p:spPr>
            <a:xfrm>
              <a:off x="1207675" y="-315327"/>
              <a:ext cx="10050322" cy="1260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9"/>
                </a:lnSpc>
              </a:pPr>
              <a:r>
                <a:rPr lang="en-US" sz="3163" dirty="0">
                  <a:solidFill>
                    <a:srgbClr val="09416A"/>
                  </a:solidFill>
                  <a:latin typeface="Roboto Condensed 2"/>
                  <a:ea typeface="Roboto Condensed 2"/>
                  <a:cs typeface="Roboto Condensed 2"/>
                  <a:sym typeface="Roboto Condensed 2"/>
                </a:rPr>
                <a:t>Verona Farmer’s Market</a:t>
              </a:r>
            </a:p>
            <a:p>
              <a:pPr algn="l">
                <a:lnSpc>
                  <a:spcPts val="3169"/>
                </a:lnSpc>
              </a:pPr>
              <a:r>
                <a:rPr lang="en-US" sz="2263" dirty="0">
                  <a:solidFill>
                    <a:srgbClr val="09416A"/>
                  </a:solidFill>
                  <a:latin typeface="Roboto Condensed 2"/>
                  <a:ea typeface="Roboto Condensed 2"/>
                  <a:cs typeface="Roboto Condensed 2"/>
                  <a:sym typeface="Roboto Condensed 2"/>
                </a:rPr>
                <a:t>September 26th - 10:00 AM - 1:00 PM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-162408"/>
              <a:ext cx="865379" cy="865379"/>
            </a:xfrm>
            <a:custGeom>
              <a:avLst/>
              <a:gdLst/>
              <a:ahLst/>
              <a:cxnLst/>
              <a:rect l="l" t="t" r="r" b="b"/>
              <a:pathLst>
                <a:path w="865378" h="865378">
                  <a:moveTo>
                    <a:pt x="0" y="0"/>
                  </a:moveTo>
                  <a:lnTo>
                    <a:pt x="865378" y="0"/>
                  </a:lnTo>
                  <a:lnTo>
                    <a:pt x="865378" y="865379"/>
                  </a:lnTo>
                  <a:lnTo>
                    <a:pt x="0" y="865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636494" y="4616708"/>
            <a:ext cx="649034" cy="649034"/>
          </a:xfrm>
          <a:custGeom>
            <a:avLst/>
            <a:gdLst/>
            <a:ahLst/>
            <a:cxnLst/>
            <a:rect l="l" t="t" r="r" b="b"/>
            <a:pathLst>
              <a:path w="865378" h="865378">
                <a:moveTo>
                  <a:pt x="0" y="0"/>
                </a:moveTo>
                <a:lnTo>
                  <a:pt x="865378" y="0"/>
                </a:lnTo>
                <a:lnTo>
                  <a:pt x="865378" y="865379"/>
                </a:lnTo>
                <a:lnTo>
                  <a:pt x="0" y="865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679166" y="4486911"/>
            <a:ext cx="8464834" cy="2003841"/>
            <a:chOff x="-9024" y="-2393668"/>
            <a:chExt cx="11286445" cy="2671788"/>
          </a:xfrm>
        </p:grpSpPr>
        <p:sp>
          <p:nvSpPr>
            <p:cNvPr id="15" name="Freeform 15"/>
            <p:cNvSpPr/>
            <p:nvPr/>
          </p:nvSpPr>
          <p:spPr>
            <a:xfrm>
              <a:off x="-9024" y="-587257"/>
              <a:ext cx="865379" cy="865377"/>
            </a:xfrm>
            <a:custGeom>
              <a:avLst/>
              <a:gdLst/>
              <a:ahLst/>
              <a:cxnLst/>
              <a:rect l="l" t="t" r="r" b="b"/>
              <a:pathLst>
                <a:path w="865378" h="865378">
                  <a:moveTo>
                    <a:pt x="0" y="0"/>
                  </a:moveTo>
                  <a:lnTo>
                    <a:pt x="865378" y="0"/>
                  </a:lnTo>
                  <a:lnTo>
                    <a:pt x="865378" y="865378"/>
                  </a:lnTo>
                  <a:lnTo>
                    <a:pt x="0" y="865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27099" y="-2393668"/>
              <a:ext cx="10050322" cy="1260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9"/>
                </a:lnSpc>
              </a:pPr>
              <a:r>
                <a:rPr lang="en-US" sz="3163" dirty="0">
                  <a:solidFill>
                    <a:srgbClr val="09416A"/>
                  </a:solidFill>
                  <a:latin typeface="Roboto Condensed 2"/>
                  <a:ea typeface="Roboto Condensed 2"/>
                  <a:cs typeface="Roboto Condensed 2"/>
                  <a:sym typeface="Roboto Condensed 2"/>
                </a:rPr>
                <a:t>Waynesboro Farmer’s Market </a:t>
              </a:r>
            </a:p>
            <a:p>
              <a:pPr algn="l">
                <a:lnSpc>
                  <a:spcPts val="3169"/>
                </a:lnSpc>
              </a:pPr>
              <a:r>
                <a:rPr lang="en-US" sz="2263" dirty="0">
                  <a:solidFill>
                    <a:srgbClr val="09416A"/>
                  </a:solidFill>
                  <a:latin typeface="Roboto Condensed 2"/>
                  <a:ea typeface="Roboto Condensed 2"/>
                  <a:cs typeface="Roboto Condensed 2"/>
                  <a:sym typeface="Roboto Condensed 2"/>
                </a:rPr>
                <a:t>September 14th – 9:00 AM – 1:00 PM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36494" y="3200897"/>
            <a:ext cx="8486170" cy="945519"/>
            <a:chOff x="0" y="-130590"/>
            <a:chExt cx="11314893" cy="1260692"/>
          </a:xfrm>
        </p:grpSpPr>
        <p:sp>
          <p:nvSpPr>
            <p:cNvPr id="18" name="Freeform 18"/>
            <p:cNvSpPr/>
            <p:nvPr/>
          </p:nvSpPr>
          <p:spPr>
            <a:xfrm>
              <a:off x="0" y="40992"/>
              <a:ext cx="865378" cy="865378"/>
            </a:xfrm>
            <a:custGeom>
              <a:avLst/>
              <a:gdLst/>
              <a:ahLst/>
              <a:cxnLst/>
              <a:rect l="l" t="t" r="r" b="b"/>
              <a:pathLst>
                <a:path w="865378" h="865378">
                  <a:moveTo>
                    <a:pt x="0" y="0"/>
                  </a:moveTo>
                  <a:lnTo>
                    <a:pt x="865378" y="0"/>
                  </a:lnTo>
                  <a:lnTo>
                    <a:pt x="865378" y="865378"/>
                  </a:lnTo>
                  <a:lnTo>
                    <a:pt x="0" y="865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64571" y="-130590"/>
              <a:ext cx="10050322" cy="1260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9"/>
                </a:lnSpc>
              </a:pPr>
              <a:r>
                <a:rPr lang="en-US" sz="3163" dirty="0">
                  <a:solidFill>
                    <a:srgbClr val="09416A"/>
                  </a:solidFill>
                  <a:latin typeface="Roboto Condensed 2"/>
                  <a:ea typeface="Roboto Condensed 2"/>
                  <a:cs typeface="Roboto Condensed 2"/>
                  <a:sym typeface="Roboto Condensed 2"/>
                </a:rPr>
                <a:t>Lewis Street Transit Hub </a:t>
              </a:r>
            </a:p>
            <a:p>
              <a:pPr algn="l">
                <a:lnSpc>
                  <a:spcPts val="3169"/>
                </a:lnSpc>
              </a:pPr>
              <a:r>
                <a:rPr lang="en-US" sz="2263" dirty="0">
                  <a:solidFill>
                    <a:srgbClr val="09416A"/>
                  </a:solidFill>
                  <a:latin typeface="Roboto Condensed 2"/>
                  <a:ea typeface="Roboto Condensed 2"/>
                  <a:cs typeface="Roboto Condensed 2"/>
                  <a:sym typeface="Roboto Condensed 2"/>
                </a:rPr>
                <a:t>September 10th – 12:00 – 2:30 PM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04708" y="445307"/>
            <a:ext cx="9372066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dirty="0">
                <a:solidFill>
                  <a:srgbClr val="09416A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In-Person Community Pop-Ups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22989" y="717932"/>
            <a:ext cx="7537742" cy="177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Contact</a:t>
            </a:r>
            <a:r>
              <a:rPr lang="en-US" sz="2800" dirty="0">
                <a:solidFill>
                  <a:srgbClr val="FFFFFF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: </a:t>
            </a:r>
          </a:p>
          <a:p>
            <a:pPr algn="r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Paula </a:t>
            </a:r>
            <a:r>
              <a:rPr lang="en-US" sz="2800" dirty="0" err="1">
                <a:solidFill>
                  <a:srgbClr val="FFFFFF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Melester</a:t>
            </a:r>
            <a:endParaRPr lang="en-US" sz="2800" dirty="0">
              <a:solidFill>
                <a:srgbClr val="FFFFFF"/>
              </a:solidFill>
              <a:latin typeface="Roboto Condensed 2"/>
              <a:ea typeface="Roboto Condensed 2"/>
              <a:cs typeface="Roboto Condensed 2"/>
              <a:sym typeface="Roboto Condensed 2"/>
            </a:endParaRPr>
          </a:p>
          <a:p>
            <a:pPr algn="r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Director of Transportation</a:t>
            </a:r>
          </a:p>
          <a:p>
            <a:pPr algn="r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 (540) 885-5174 ext. 107 / </a:t>
            </a:r>
            <a:r>
              <a:rPr lang="en-US" sz="2800" dirty="0" err="1">
                <a:solidFill>
                  <a:srgbClr val="FFFFFF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paula@cspdc.org</a:t>
            </a:r>
            <a:endParaRPr lang="en-US" sz="2499" dirty="0">
              <a:solidFill>
                <a:srgbClr val="FFFFFF"/>
              </a:solidFill>
              <a:latin typeface="Roboto Condensed 2"/>
              <a:ea typeface="Roboto Condensed 2"/>
              <a:cs typeface="Roboto Condensed 2"/>
              <a:sym typeface="Roboto Condensed 2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53C0D24F-259F-1FEF-CC66-16469598ECDC}"/>
              </a:ext>
            </a:extLst>
          </p:cNvPr>
          <p:cNvSpPr txBox="1"/>
          <p:nvPr/>
        </p:nvSpPr>
        <p:spPr>
          <a:xfrm>
            <a:off x="1548346" y="5591344"/>
            <a:ext cx="7537742" cy="150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9"/>
              </a:lnSpc>
            </a:pPr>
            <a:r>
              <a:rPr lang="en-US" sz="3163" dirty="0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Staunton’s African-American Heritage &amp; Multicultural Festival</a:t>
            </a:r>
          </a:p>
          <a:p>
            <a:pPr algn="l">
              <a:lnSpc>
                <a:spcPts val="3169"/>
              </a:lnSpc>
            </a:pPr>
            <a:r>
              <a:rPr lang="en-US" sz="2263" dirty="0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September 21st – 10</a:t>
            </a:r>
            <a:r>
              <a:rPr lang="en-US" sz="2263" dirty="0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Wingdings" panose="05000000000000000000" pitchFamily="2" charset="2"/>
              </a:rPr>
              <a:t>:00 AM – 2:00 PM</a:t>
            </a:r>
            <a:endParaRPr lang="en-US" sz="2263" dirty="0">
              <a:solidFill>
                <a:srgbClr val="09416A"/>
              </a:solidFill>
              <a:latin typeface="Roboto Condensed 2"/>
              <a:ea typeface="Roboto Condensed 2"/>
              <a:cs typeface="Roboto Condensed 2"/>
              <a:sym typeface="Roboto Condensed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1662881" y="547688"/>
            <a:ext cx="15238772" cy="20067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ts val="4000"/>
            </a:pPr>
            <a:r>
              <a:rPr lang="en-US" sz="60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Welcome to the SAWMPO LRTP Webinar</a:t>
            </a:r>
            <a:endParaRPr sz="6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2861186" y="2705256"/>
            <a:ext cx="14169600" cy="6655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webinar is being recorded. By staying in this session, you consent to being recorded </a:t>
            </a:r>
            <a:endParaRPr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800"/>
              <a:buNone/>
            </a:pPr>
            <a:endParaRPr lang="en-US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the Q&amp;A pod to ask questions throughout the session</a:t>
            </a:r>
            <a:b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800"/>
              <a:buNone/>
            </a:pPr>
            <a:endParaRPr lang="en-US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800"/>
              <a:buNone/>
            </a:pPr>
            <a:endParaRPr lang="en-US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Select CC for closed captioning functionality</a:t>
            </a:r>
            <a:br>
              <a:rPr lang="en-US" dirty="0">
                <a:latin typeface="Roboto"/>
                <a:ea typeface="Roboto"/>
                <a:cs typeface="Roboto"/>
                <a:sym typeface="Roboto"/>
              </a:rPr>
            </a:b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800"/>
              <a:buNone/>
            </a:pPr>
            <a:endParaRPr lang="en-US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Chat </a:t>
            </a:r>
            <a:r>
              <a:rPr lang="en-US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SAWMPO Support</a:t>
            </a: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if you experience technical issues during the webinar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07" name="Google Shape;107;p2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886" y="2359240"/>
            <a:ext cx="1951652" cy="195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586" y="4115664"/>
            <a:ext cx="1845951" cy="1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3379" y="6142145"/>
            <a:ext cx="1380666" cy="138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57214" y="8240953"/>
            <a:ext cx="1380675" cy="99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8134750" cy="10287000"/>
            <a:chOff x="0" y="0"/>
            <a:chExt cx="2471579" cy="33752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1579" cy="3375253"/>
            </a:xfrm>
            <a:custGeom>
              <a:avLst/>
              <a:gdLst/>
              <a:ahLst/>
              <a:cxnLst/>
              <a:rect l="l" t="t" r="r" b="b"/>
              <a:pathLst>
                <a:path w="2471579" h="3375253">
                  <a:moveTo>
                    <a:pt x="0" y="0"/>
                  </a:moveTo>
                  <a:lnTo>
                    <a:pt x="2471579" y="0"/>
                  </a:lnTo>
                  <a:lnTo>
                    <a:pt x="2471579" y="3375253"/>
                  </a:lnTo>
                  <a:lnTo>
                    <a:pt x="0" y="3375253"/>
                  </a:lnTo>
                  <a:close/>
                </a:path>
              </a:pathLst>
            </a:custGeom>
            <a:solidFill>
              <a:srgbClr val="09416A">
                <a:alpha val="9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71579" cy="3403827"/>
            </a:xfrm>
            <a:prstGeom prst="rect">
              <a:avLst/>
            </a:prstGeom>
          </p:spPr>
          <p:txBody>
            <a:bodyPr lIns="67431" tIns="67431" rIns="67431" bIns="67431" rtlCol="0" anchor="ctr"/>
            <a:lstStyle/>
            <a:p>
              <a:pPr algn="ctr">
                <a:lnSpc>
                  <a:spcPts val="13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711725" y="4923379"/>
            <a:ext cx="8373820" cy="41869"/>
          </a:xfrm>
          <a:custGeom>
            <a:avLst/>
            <a:gdLst/>
            <a:ahLst/>
            <a:cxnLst/>
            <a:rect l="l" t="t" r="r" b="b"/>
            <a:pathLst>
              <a:path w="8373820" h="41869">
                <a:moveTo>
                  <a:pt x="0" y="0"/>
                </a:moveTo>
                <a:lnTo>
                  <a:pt x="8373820" y="0"/>
                </a:lnTo>
                <a:lnTo>
                  <a:pt x="8373820" y="41869"/>
                </a:lnTo>
                <a:lnTo>
                  <a:pt x="0" y="41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06647" y="451122"/>
            <a:ext cx="6447649" cy="879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51"/>
              </a:lnSpc>
            </a:pPr>
            <a:r>
              <a:rPr lang="en-US" sz="6888" spc="-344" dirty="0">
                <a:solidFill>
                  <a:srgbClr val="FFFFFF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2050</a:t>
            </a:r>
          </a:p>
          <a:p>
            <a:pPr algn="l">
              <a:lnSpc>
                <a:spcPts val="9851"/>
              </a:lnSpc>
            </a:pPr>
            <a:r>
              <a:rPr lang="en-US" sz="6888" spc="-344" dirty="0">
                <a:solidFill>
                  <a:srgbClr val="FFFFFF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STAUNTON-AUGUSTA-WAYNESBORO</a:t>
            </a:r>
          </a:p>
          <a:p>
            <a:pPr algn="l">
              <a:lnSpc>
                <a:spcPts val="9851"/>
              </a:lnSpc>
            </a:pPr>
            <a:r>
              <a:rPr lang="en-US" sz="6888" spc="-344" dirty="0">
                <a:solidFill>
                  <a:srgbClr val="FFFFFF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LONG RANGE TRANSPORTATION PLAN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23565" y="1340180"/>
            <a:ext cx="7696091" cy="756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6"/>
              </a:lnSpc>
            </a:pPr>
            <a:r>
              <a:rPr lang="en-US" sz="5014" dirty="0">
                <a:solidFill>
                  <a:srgbClr val="09416A"/>
                </a:solidFill>
                <a:latin typeface="Roboto 2"/>
                <a:ea typeface="Roboto 2"/>
                <a:cs typeface="Roboto 2"/>
                <a:sym typeface="Roboto 2"/>
              </a:rPr>
              <a:t>Welcome &amp; Introductions</a:t>
            </a:r>
          </a:p>
          <a:p>
            <a:pPr algn="l">
              <a:lnSpc>
                <a:spcPts val="5916"/>
              </a:lnSpc>
            </a:pPr>
            <a:endParaRPr lang="en-US" sz="5014" dirty="0">
              <a:solidFill>
                <a:srgbClr val="09416A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5916"/>
              </a:lnSpc>
            </a:pPr>
            <a:r>
              <a:rPr lang="en-US" sz="5014" dirty="0">
                <a:solidFill>
                  <a:srgbClr val="09416A"/>
                </a:solidFill>
                <a:latin typeface="Roboto 2"/>
                <a:ea typeface="Roboto 2"/>
                <a:cs typeface="Roboto 2"/>
                <a:sym typeface="Roboto 2"/>
              </a:rPr>
              <a:t>Overview of the 2050 Long Range Transportation Plan (LRTP) update</a:t>
            </a:r>
          </a:p>
          <a:p>
            <a:pPr algn="l">
              <a:lnSpc>
                <a:spcPts val="5916"/>
              </a:lnSpc>
            </a:pPr>
            <a:endParaRPr lang="en-US" sz="5014" dirty="0">
              <a:solidFill>
                <a:srgbClr val="09416A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5916"/>
              </a:lnSpc>
            </a:pPr>
            <a:r>
              <a:rPr lang="en-US" sz="5014" dirty="0">
                <a:solidFill>
                  <a:srgbClr val="09416A"/>
                </a:solidFill>
                <a:latin typeface="Roboto 2"/>
                <a:ea typeface="Roboto 2"/>
                <a:cs typeface="Roboto 2"/>
                <a:sym typeface="Roboto 2"/>
              </a:rPr>
              <a:t>Visioning Survey How-To </a:t>
            </a:r>
          </a:p>
          <a:p>
            <a:pPr algn="l">
              <a:lnSpc>
                <a:spcPts val="5916"/>
              </a:lnSpc>
            </a:pPr>
            <a:endParaRPr lang="en-US" sz="5014" dirty="0">
              <a:solidFill>
                <a:srgbClr val="09416A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5916"/>
              </a:lnSpc>
            </a:pPr>
            <a:r>
              <a:rPr lang="en-US" sz="5014" dirty="0">
                <a:solidFill>
                  <a:srgbClr val="09416A"/>
                </a:solidFill>
                <a:latin typeface="Roboto 2"/>
                <a:ea typeface="Roboto 2"/>
                <a:cs typeface="Roboto 2"/>
                <a:sym typeface="Roboto 2"/>
              </a:rPr>
              <a:t>Q&amp;A</a:t>
            </a:r>
          </a:p>
          <a:p>
            <a:pPr algn="l">
              <a:lnSpc>
                <a:spcPts val="5916"/>
              </a:lnSpc>
            </a:pPr>
            <a:endParaRPr lang="en-US" sz="5014" dirty="0">
              <a:solidFill>
                <a:srgbClr val="09416A"/>
              </a:solidFill>
              <a:latin typeface="Roboto 2"/>
              <a:ea typeface="Roboto 2"/>
              <a:cs typeface="Roboto 2"/>
              <a:sym typeface="Roboto 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3534" y="264268"/>
            <a:ext cx="17360931" cy="9719300"/>
            <a:chOff x="0" y="0"/>
            <a:chExt cx="3429320" cy="19198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9320" cy="1919862"/>
            </a:xfrm>
            <a:custGeom>
              <a:avLst/>
              <a:gdLst/>
              <a:ahLst/>
              <a:cxnLst/>
              <a:rect l="l" t="t" r="r" b="b"/>
              <a:pathLst>
                <a:path w="3429320" h="1919862">
                  <a:moveTo>
                    <a:pt x="0" y="0"/>
                  </a:moveTo>
                  <a:lnTo>
                    <a:pt x="3429320" y="0"/>
                  </a:lnTo>
                  <a:lnTo>
                    <a:pt x="3429320" y="1919862"/>
                  </a:lnTo>
                  <a:lnTo>
                    <a:pt x="0" y="1919862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429320" cy="1967487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49756" y="669644"/>
            <a:ext cx="4646039" cy="4104845"/>
            <a:chOff x="0" y="0"/>
            <a:chExt cx="1038172" cy="9172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8172" cy="917241"/>
            </a:xfrm>
            <a:custGeom>
              <a:avLst/>
              <a:gdLst/>
              <a:ahLst/>
              <a:cxnLst/>
              <a:rect l="l" t="t" r="r" b="b"/>
              <a:pathLst>
                <a:path w="1038172" h="917241">
                  <a:moveTo>
                    <a:pt x="84359" y="0"/>
                  </a:moveTo>
                  <a:lnTo>
                    <a:pt x="953814" y="0"/>
                  </a:lnTo>
                  <a:cubicBezTo>
                    <a:pt x="976187" y="0"/>
                    <a:pt x="997644" y="8888"/>
                    <a:pt x="1013464" y="24708"/>
                  </a:cubicBezTo>
                  <a:cubicBezTo>
                    <a:pt x="1029285" y="40529"/>
                    <a:pt x="1038172" y="61986"/>
                    <a:pt x="1038172" y="84359"/>
                  </a:cubicBezTo>
                  <a:lnTo>
                    <a:pt x="1038172" y="832882"/>
                  </a:lnTo>
                  <a:cubicBezTo>
                    <a:pt x="1038172" y="855255"/>
                    <a:pt x="1029285" y="876712"/>
                    <a:pt x="1013464" y="892533"/>
                  </a:cubicBezTo>
                  <a:cubicBezTo>
                    <a:pt x="997644" y="908353"/>
                    <a:pt x="976187" y="917241"/>
                    <a:pt x="953814" y="917241"/>
                  </a:cubicBezTo>
                  <a:lnTo>
                    <a:pt x="84359" y="917241"/>
                  </a:lnTo>
                  <a:cubicBezTo>
                    <a:pt x="37769" y="917241"/>
                    <a:pt x="0" y="879472"/>
                    <a:pt x="0" y="832882"/>
                  </a:cubicBezTo>
                  <a:lnTo>
                    <a:pt x="0" y="84359"/>
                  </a:lnTo>
                  <a:cubicBezTo>
                    <a:pt x="0" y="61986"/>
                    <a:pt x="8888" y="40529"/>
                    <a:pt x="24708" y="24708"/>
                  </a:cubicBezTo>
                  <a:cubicBezTo>
                    <a:pt x="40529" y="8888"/>
                    <a:pt x="61986" y="0"/>
                    <a:pt x="84359" y="0"/>
                  </a:cubicBezTo>
                  <a:close/>
                </a:path>
              </a:pathLst>
            </a:custGeom>
            <a:solidFill>
              <a:srgbClr val="0941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038172" cy="94581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6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60964" y="1591939"/>
            <a:ext cx="4195950" cy="126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en-US" sz="7399">
                <a:solidFill>
                  <a:srgbClr val="09416A"/>
                </a:solidFill>
                <a:latin typeface="Roboto 2"/>
                <a:ea typeface="Roboto 2"/>
                <a:cs typeface="Roboto 2"/>
                <a:sym typeface="Roboto 2"/>
              </a:rPr>
              <a:t>Our Team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2613261" y="669644"/>
            <a:ext cx="4646039" cy="4104845"/>
            <a:chOff x="0" y="0"/>
            <a:chExt cx="1038172" cy="9172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38172" cy="917241"/>
            </a:xfrm>
            <a:custGeom>
              <a:avLst/>
              <a:gdLst/>
              <a:ahLst/>
              <a:cxnLst/>
              <a:rect l="l" t="t" r="r" b="b"/>
              <a:pathLst>
                <a:path w="1038172" h="917241">
                  <a:moveTo>
                    <a:pt x="84359" y="0"/>
                  </a:moveTo>
                  <a:lnTo>
                    <a:pt x="953814" y="0"/>
                  </a:lnTo>
                  <a:cubicBezTo>
                    <a:pt x="976187" y="0"/>
                    <a:pt x="997644" y="8888"/>
                    <a:pt x="1013464" y="24708"/>
                  </a:cubicBezTo>
                  <a:cubicBezTo>
                    <a:pt x="1029285" y="40529"/>
                    <a:pt x="1038172" y="61986"/>
                    <a:pt x="1038172" y="84359"/>
                  </a:cubicBezTo>
                  <a:lnTo>
                    <a:pt x="1038172" y="832882"/>
                  </a:lnTo>
                  <a:cubicBezTo>
                    <a:pt x="1038172" y="855255"/>
                    <a:pt x="1029285" y="876712"/>
                    <a:pt x="1013464" y="892533"/>
                  </a:cubicBezTo>
                  <a:cubicBezTo>
                    <a:pt x="997644" y="908353"/>
                    <a:pt x="976187" y="917241"/>
                    <a:pt x="953814" y="917241"/>
                  </a:cubicBezTo>
                  <a:lnTo>
                    <a:pt x="84359" y="917241"/>
                  </a:lnTo>
                  <a:cubicBezTo>
                    <a:pt x="37769" y="917241"/>
                    <a:pt x="0" y="879472"/>
                    <a:pt x="0" y="832882"/>
                  </a:cubicBezTo>
                  <a:lnTo>
                    <a:pt x="0" y="84359"/>
                  </a:lnTo>
                  <a:cubicBezTo>
                    <a:pt x="0" y="61986"/>
                    <a:pt x="8888" y="40529"/>
                    <a:pt x="24708" y="24708"/>
                  </a:cubicBezTo>
                  <a:cubicBezTo>
                    <a:pt x="40529" y="8888"/>
                    <a:pt x="61986" y="0"/>
                    <a:pt x="84359" y="0"/>
                  </a:cubicBezTo>
                  <a:close/>
                </a:path>
              </a:pathLst>
            </a:custGeom>
            <a:solidFill>
              <a:srgbClr val="0941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038172" cy="94581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6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449756" y="5251797"/>
            <a:ext cx="4646039" cy="4104845"/>
            <a:chOff x="0" y="0"/>
            <a:chExt cx="1038172" cy="9172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38172" cy="917241"/>
            </a:xfrm>
            <a:custGeom>
              <a:avLst/>
              <a:gdLst/>
              <a:ahLst/>
              <a:cxnLst/>
              <a:rect l="l" t="t" r="r" b="b"/>
              <a:pathLst>
                <a:path w="1038172" h="917241">
                  <a:moveTo>
                    <a:pt x="84359" y="0"/>
                  </a:moveTo>
                  <a:lnTo>
                    <a:pt x="953814" y="0"/>
                  </a:lnTo>
                  <a:cubicBezTo>
                    <a:pt x="976187" y="0"/>
                    <a:pt x="997644" y="8888"/>
                    <a:pt x="1013464" y="24708"/>
                  </a:cubicBezTo>
                  <a:cubicBezTo>
                    <a:pt x="1029285" y="40529"/>
                    <a:pt x="1038172" y="61986"/>
                    <a:pt x="1038172" y="84359"/>
                  </a:cubicBezTo>
                  <a:lnTo>
                    <a:pt x="1038172" y="832882"/>
                  </a:lnTo>
                  <a:cubicBezTo>
                    <a:pt x="1038172" y="855255"/>
                    <a:pt x="1029285" y="876712"/>
                    <a:pt x="1013464" y="892533"/>
                  </a:cubicBezTo>
                  <a:cubicBezTo>
                    <a:pt x="997644" y="908353"/>
                    <a:pt x="976187" y="917241"/>
                    <a:pt x="953814" y="917241"/>
                  </a:cubicBezTo>
                  <a:lnTo>
                    <a:pt x="84359" y="917241"/>
                  </a:lnTo>
                  <a:cubicBezTo>
                    <a:pt x="37769" y="917241"/>
                    <a:pt x="0" y="879472"/>
                    <a:pt x="0" y="832882"/>
                  </a:cubicBezTo>
                  <a:lnTo>
                    <a:pt x="0" y="84359"/>
                  </a:lnTo>
                  <a:cubicBezTo>
                    <a:pt x="0" y="61986"/>
                    <a:pt x="8888" y="40529"/>
                    <a:pt x="24708" y="24708"/>
                  </a:cubicBezTo>
                  <a:cubicBezTo>
                    <a:pt x="40529" y="8888"/>
                    <a:pt x="61986" y="0"/>
                    <a:pt x="84359" y="0"/>
                  </a:cubicBezTo>
                  <a:close/>
                </a:path>
              </a:pathLst>
            </a:custGeom>
            <a:solidFill>
              <a:srgbClr val="0941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038172" cy="94581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6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613261" y="5251797"/>
            <a:ext cx="4646039" cy="4104845"/>
            <a:chOff x="0" y="0"/>
            <a:chExt cx="1038172" cy="9172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38172" cy="917241"/>
            </a:xfrm>
            <a:custGeom>
              <a:avLst/>
              <a:gdLst/>
              <a:ahLst/>
              <a:cxnLst/>
              <a:rect l="l" t="t" r="r" b="b"/>
              <a:pathLst>
                <a:path w="1038172" h="917241">
                  <a:moveTo>
                    <a:pt x="84359" y="0"/>
                  </a:moveTo>
                  <a:lnTo>
                    <a:pt x="953814" y="0"/>
                  </a:lnTo>
                  <a:cubicBezTo>
                    <a:pt x="976187" y="0"/>
                    <a:pt x="997644" y="8888"/>
                    <a:pt x="1013464" y="24708"/>
                  </a:cubicBezTo>
                  <a:cubicBezTo>
                    <a:pt x="1029285" y="40529"/>
                    <a:pt x="1038172" y="61986"/>
                    <a:pt x="1038172" y="84359"/>
                  </a:cubicBezTo>
                  <a:lnTo>
                    <a:pt x="1038172" y="832882"/>
                  </a:lnTo>
                  <a:cubicBezTo>
                    <a:pt x="1038172" y="855255"/>
                    <a:pt x="1029285" y="876712"/>
                    <a:pt x="1013464" y="892533"/>
                  </a:cubicBezTo>
                  <a:cubicBezTo>
                    <a:pt x="997644" y="908353"/>
                    <a:pt x="976187" y="917241"/>
                    <a:pt x="953814" y="917241"/>
                  </a:cubicBezTo>
                  <a:lnTo>
                    <a:pt x="84359" y="917241"/>
                  </a:lnTo>
                  <a:cubicBezTo>
                    <a:pt x="37769" y="917241"/>
                    <a:pt x="0" y="879472"/>
                    <a:pt x="0" y="832882"/>
                  </a:cubicBezTo>
                  <a:lnTo>
                    <a:pt x="0" y="84359"/>
                  </a:lnTo>
                  <a:cubicBezTo>
                    <a:pt x="0" y="61986"/>
                    <a:pt x="8888" y="40529"/>
                    <a:pt x="24708" y="24708"/>
                  </a:cubicBezTo>
                  <a:cubicBezTo>
                    <a:pt x="40529" y="8888"/>
                    <a:pt x="61986" y="0"/>
                    <a:pt x="84359" y="0"/>
                  </a:cubicBezTo>
                  <a:close/>
                </a:path>
              </a:pathLst>
            </a:custGeom>
            <a:solidFill>
              <a:srgbClr val="0941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038172" cy="94581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64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662683" y="1125147"/>
            <a:ext cx="4220185" cy="60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3569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Paula Melester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62683" y="1889472"/>
            <a:ext cx="4220185" cy="18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3569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Director of Transportation</a:t>
            </a:r>
          </a:p>
          <a:p>
            <a:pPr algn="ctr">
              <a:lnSpc>
                <a:spcPts val="4997"/>
              </a:lnSpc>
            </a:pPr>
            <a:r>
              <a:rPr lang="en-US" sz="3569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CSPDC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26188" y="1125147"/>
            <a:ext cx="4220185" cy="60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3569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Brad Arrowood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26188" y="2079725"/>
            <a:ext cx="4220185" cy="18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3569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SAWMPO Policy Board Chair</a:t>
            </a:r>
          </a:p>
          <a:p>
            <a:pPr algn="ctr">
              <a:lnSpc>
                <a:spcPts val="4997"/>
              </a:lnSpc>
            </a:pPr>
            <a:endParaRPr lang="en-US" sz="356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662683" y="5648874"/>
            <a:ext cx="4220185" cy="60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3569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Brad Reed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62683" y="6596430"/>
            <a:ext cx="4220185" cy="18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3569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District Planner Staunton District</a:t>
            </a:r>
          </a:p>
          <a:p>
            <a:pPr algn="ctr">
              <a:lnSpc>
                <a:spcPts val="4997"/>
              </a:lnSpc>
            </a:pPr>
            <a:r>
              <a:rPr lang="en-US" sz="3569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VDOT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936461" y="5639349"/>
            <a:ext cx="3999639" cy="56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2"/>
              </a:lnSpc>
            </a:pPr>
            <a:r>
              <a:rPr lang="en-US" sz="3273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Garreth Bartholomew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26188" y="6596430"/>
            <a:ext cx="4220185" cy="18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3569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Transportation Planner</a:t>
            </a:r>
          </a:p>
          <a:p>
            <a:pPr algn="ctr">
              <a:lnSpc>
                <a:spcPts val="4997"/>
              </a:lnSpc>
            </a:pPr>
            <a:r>
              <a:rPr lang="en-US" sz="3569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CSPDC</a:t>
            </a:r>
          </a:p>
        </p:txBody>
      </p:sp>
      <p:sp>
        <p:nvSpPr>
          <p:cNvPr id="26" name="Freeform 26"/>
          <p:cNvSpPr/>
          <p:nvPr/>
        </p:nvSpPr>
        <p:spPr>
          <a:xfrm>
            <a:off x="1660964" y="3956716"/>
            <a:ext cx="3985310" cy="3857448"/>
          </a:xfrm>
          <a:custGeom>
            <a:avLst/>
            <a:gdLst/>
            <a:ahLst/>
            <a:cxnLst/>
            <a:rect l="l" t="t" r="r" b="b"/>
            <a:pathLst>
              <a:path w="3985310" h="3857448">
                <a:moveTo>
                  <a:pt x="0" y="0"/>
                </a:moveTo>
                <a:lnTo>
                  <a:pt x="3985310" y="0"/>
                </a:lnTo>
                <a:lnTo>
                  <a:pt x="3985310" y="3857448"/>
                </a:lnTo>
                <a:lnTo>
                  <a:pt x="0" y="3857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556" y="0"/>
            <a:ext cx="8730383" cy="10287000"/>
            <a:chOff x="0" y="0"/>
            <a:chExt cx="2652551" cy="31254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2551" cy="3125497"/>
            </a:xfrm>
            <a:custGeom>
              <a:avLst/>
              <a:gdLst/>
              <a:ahLst/>
              <a:cxnLst/>
              <a:rect l="l" t="t" r="r" b="b"/>
              <a:pathLst>
                <a:path w="2652551" h="3125497">
                  <a:moveTo>
                    <a:pt x="0" y="0"/>
                  </a:moveTo>
                  <a:lnTo>
                    <a:pt x="2652551" y="0"/>
                  </a:lnTo>
                  <a:lnTo>
                    <a:pt x="2652551" y="3125497"/>
                  </a:lnTo>
                  <a:lnTo>
                    <a:pt x="0" y="3125497"/>
                  </a:lnTo>
                  <a:close/>
                </a:path>
              </a:pathLst>
            </a:custGeom>
            <a:solidFill>
              <a:srgbClr val="09416A">
                <a:alpha val="9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652551" cy="3154072"/>
            </a:xfrm>
            <a:prstGeom prst="rect">
              <a:avLst/>
            </a:prstGeom>
          </p:spPr>
          <p:txBody>
            <a:bodyPr lIns="67431" tIns="67431" rIns="67431" bIns="67431" rtlCol="0" anchor="ctr"/>
            <a:lstStyle/>
            <a:p>
              <a:pPr algn="ctr">
                <a:lnSpc>
                  <a:spcPts val="13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5471" y="895350"/>
            <a:ext cx="5428540" cy="100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94"/>
              </a:lnSpc>
            </a:pPr>
            <a:r>
              <a:rPr lang="en-US" sz="5800" spc="-290">
                <a:solidFill>
                  <a:srgbClr val="FFFFFF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WHO WE 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5471" y="2404961"/>
            <a:ext cx="6909575" cy="7263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52"/>
              </a:lnSpc>
            </a:pPr>
            <a:r>
              <a:rPr lang="en-US" sz="4537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SAWMPO is the regional transportation planning organization that provides support for multimodal transportation projects in the Staunton, Augusta, and Waynesboro region.</a:t>
            </a:r>
          </a:p>
          <a:p>
            <a:pPr algn="l">
              <a:lnSpc>
                <a:spcPts val="6675"/>
              </a:lnSpc>
            </a:pPr>
            <a:endParaRPr lang="en-US" sz="4537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6675"/>
              </a:lnSpc>
            </a:pPr>
            <a:endParaRPr lang="en-US" sz="4537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</p:txBody>
      </p:sp>
      <p:pic>
        <p:nvPicPr>
          <p:cNvPr id="7" name="Google Shape;151;p4" descr="Base map of the Staunton Augusta Waynesboro area displaying county limits, main roads, and water streams, as well as its position within the map of the state of Virginia.">
            <a:extLst>
              <a:ext uri="{FF2B5EF4-FFF2-40B4-BE49-F238E27FC236}">
                <a16:creationId xmlns:a16="http://schemas.microsoft.com/office/drawing/2014/main" id="{2A9713AE-9314-B2F4-EDF9-1271B85DE4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6826" y="0"/>
            <a:ext cx="9761173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766" y="195645"/>
            <a:ext cx="17818469" cy="9895711"/>
            <a:chOff x="0" y="0"/>
            <a:chExt cx="4692930" cy="2606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2930" cy="2606278"/>
            </a:xfrm>
            <a:custGeom>
              <a:avLst/>
              <a:gdLst/>
              <a:ahLst/>
              <a:cxnLst/>
              <a:rect l="l" t="t" r="r" b="b"/>
              <a:pathLst>
                <a:path w="4692930" h="2606278">
                  <a:moveTo>
                    <a:pt x="0" y="0"/>
                  </a:moveTo>
                  <a:lnTo>
                    <a:pt x="4692930" y="0"/>
                  </a:lnTo>
                  <a:lnTo>
                    <a:pt x="4692930" y="2606278"/>
                  </a:lnTo>
                  <a:lnTo>
                    <a:pt x="0" y="26062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692930" cy="2634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1739" y="653372"/>
            <a:ext cx="4585104" cy="3409989"/>
            <a:chOff x="0" y="0"/>
            <a:chExt cx="1028069" cy="7645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8069" cy="764585"/>
            </a:xfrm>
            <a:custGeom>
              <a:avLst/>
              <a:gdLst/>
              <a:ahLst/>
              <a:cxnLst/>
              <a:rect l="l" t="t" r="r" b="b"/>
              <a:pathLst>
                <a:path w="1028069" h="764585">
                  <a:moveTo>
                    <a:pt x="92561" y="0"/>
                  </a:moveTo>
                  <a:lnTo>
                    <a:pt x="935508" y="0"/>
                  </a:lnTo>
                  <a:cubicBezTo>
                    <a:pt x="960057" y="0"/>
                    <a:pt x="983600" y="9752"/>
                    <a:pt x="1000958" y="27110"/>
                  </a:cubicBezTo>
                  <a:cubicBezTo>
                    <a:pt x="1018317" y="44469"/>
                    <a:pt x="1028069" y="68012"/>
                    <a:pt x="1028069" y="92561"/>
                  </a:cubicBezTo>
                  <a:lnTo>
                    <a:pt x="1028069" y="672025"/>
                  </a:lnTo>
                  <a:cubicBezTo>
                    <a:pt x="1028069" y="696573"/>
                    <a:pt x="1018317" y="720116"/>
                    <a:pt x="1000958" y="737475"/>
                  </a:cubicBezTo>
                  <a:cubicBezTo>
                    <a:pt x="983600" y="754833"/>
                    <a:pt x="960057" y="764585"/>
                    <a:pt x="935508" y="764585"/>
                  </a:cubicBezTo>
                  <a:lnTo>
                    <a:pt x="92561" y="764585"/>
                  </a:lnTo>
                  <a:cubicBezTo>
                    <a:pt x="68012" y="764585"/>
                    <a:pt x="44469" y="754833"/>
                    <a:pt x="27110" y="737475"/>
                  </a:cubicBezTo>
                  <a:cubicBezTo>
                    <a:pt x="9752" y="720116"/>
                    <a:pt x="0" y="696573"/>
                    <a:pt x="0" y="672025"/>
                  </a:cubicBezTo>
                  <a:lnTo>
                    <a:pt x="0" y="92561"/>
                  </a:lnTo>
                  <a:cubicBezTo>
                    <a:pt x="0" y="68012"/>
                    <a:pt x="9752" y="44469"/>
                    <a:pt x="27110" y="27110"/>
                  </a:cubicBezTo>
                  <a:cubicBezTo>
                    <a:pt x="44469" y="9752"/>
                    <a:pt x="68012" y="0"/>
                    <a:pt x="92561" y="0"/>
                  </a:cubicBezTo>
                  <a:close/>
                </a:path>
              </a:pathLst>
            </a:custGeom>
            <a:solidFill>
              <a:srgbClr val="0941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28069" cy="802685"/>
            </a:xfrm>
            <a:prstGeom prst="rect">
              <a:avLst/>
            </a:prstGeom>
          </p:spPr>
          <p:txBody>
            <a:bodyPr lIns="77355" tIns="77355" rIns="77355" bIns="77355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739" y="4471221"/>
            <a:ext cx="4585104" cy="3409989"/>
            <a:chOff x="0" y="0"/>
            <a:chExt cx="1028069" cy="7645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8069" cy="764585"/>
            </a:xfrm>
            <a:custGeom>
              <a:avLst/>
              <a:gdLst/>
              <a:ahLst/>
              <a:cxnLst/>
              <a:rect l="l" t="t" r="r" b="b"/>
              <a:pathLst>
                <a:path w="1028069" h="764585">
                  <a:moveTo>
                    <a:pt x="92561" y="0"/>
                  </a:moveTo>
                  <a:lnTo>
                    <a:pt x="935508" y="0"/>
                  </a:lnTo>
                  <a:cubicBezTo>
                    <a:pt x="960057" y="0"/>
                    <a:pt x="983600" y="9752"/>
                    <a:pt x="1000958" y="27110"/>
                  </a:cubicBezTo>
                  <a:cubicBezTo>
                    <a:pt x="1018317" y="44469"/>
                    <a:pt x="1028069" y="68012"/>
                    <a:pt x="1028069" y="92561"/>
                  </a:cubicBezTo>
                  <a:lnTo>
                    <a:pt x="1028069" y="672025"/>
                  </a:lnTo>
                  <a:cubicBezTo>
                    <a:pt x="1028069" y="696573"/>
                    <a:pt x="1018317" y="720116"/>
                    <a:pt x="1000958" y="737475"/>
                  </a:cubicBezTo>
                  <a:cubicBezTo>
                    <a:pt x="983600" y="754833"/>
                    <a:pt x="960057" y="764585"/>
                    <a:pt x="935508" y="764585"/>
                  </a:cubicBezTo>
                  <a:lnTo>
                    <a:pt x="92561" y="764585"/>
                  </a:lnTo>
                  <a:cubicBezTo>
                    <a:pt x="68012" y="764585"/>
                    <a:pt x="44469" y="754833"/>
                    <a:pt x="27110" y="737475"/>
                  </a:cubicBezTo>
                  <a:cubicBezTo>
                    <a:pt x="9752" y="720116"/>
                    <a:pt x="0" y="696573"/>
                    <a:pt x="0" y="672025"/>
                  </a:cubicBezTo>
                  <a:lnTo>
                    <a:pt x="0" y="92561"/>
                  </a:lnTo>
                  <a:cubicBezTo>
                    <a:pt x="0" y="68012"/>
                    <a:pt x="9752" y="44469"/>
                    <a:pt x="27110" y="27110"/>
                  </a:cubicBezTo>
                  <a:cubicBezTo>
                    <a:pt x="44469" y="9752"/>
                    <a:pt x="68012" y="0"/>
                    <a:pt x="92561" y="0"/>
                  </a:cubicBezTo>
                  <a:close/>
                </a:path>
              </a:pathLst>
            </a:custGeom>
            <a:solidFill>
              <a:srgbClr val="0941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28069" cy="802685"/>
            </a:xfrm>
            <a:prstGeom prst="rect">
              <a:avLst/>
            </a:prstGeom>
          </p:spPr>
          <p:txBody>
            <a:bodyPr lIns="77355" tIns="77355" rIns="77355" bIns="77355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12513" y="653372"/>
            <a:ext cx="11755246" cy="3409989"/>
            <a:chOff x="0" y="0"/>
            <a:chExt cx="2859189" cy="829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59189" cy="829400"/>
            </a:xfrm>
            <a:custGeom>
              <a:avLst/>
              <a:gdLst/>
              <a:ahLst/>
              <a:cxnLst/>
              <a:rect l="l" t="t" r="r" b="b"/>
              <a:pathLst>
                <a:path w="2859189" h="829400">
                  <a:moveTo>
                    <a:pt x="36103" y="0"/>
                  </a:moveTo>
                  <a:lnTo>
                    <a:pt x="2823086" y="0"/>
                  </a:lnTo>
                  <a:cubicBezTo>
                    <a:pt x="2832661" y="0"/>
                    <a:pt x="2841844" y="3804"/>
                    <a:pt x="2848615" y="10574"/>
                  </a:cubicBezTo>
                  <a:cubicBezTo>
                    <a:pt x="2855386" y="17345"/>
                    <a:pt x="2859189" y="26528"/>
                    <a:pt x="2859189" y="36103"/>
                  </a:cubicBezTo>
                  <a:lnTo>
                    <a:pt x="2859189" y="793297"/>
                  </a:lnTo>
                  <a:cubicBezTo>
                    <a:pt x="2859189" y="802872"/>
                    <a:pt x="2855386" y="812055"/>
                    <a:pt x="2848615" y="818826"/>
                  </a:cubicBezTo>
                  <a:cubicBezTo>
                    <a:pt x="2841844" y="825597"/>
                    <a:pt x="2832661" y="829400"/>
                    <a:pt x="2823086" y="829400"/>
                  </a:cubicBezTo>
                  <a:lnTo>
                    <a:pt x="36103" y="829400"/>
                  </a:lnTo>
                  <a:cubicBezTo>
                    <a:pt x="26528" y="829400"/>
                    <a:pt x="17345" y="825597"/>
                    <a:pt x="10574" y="818826"/>
                  </a:cubicBezTo>
                  <a:cubicBezTo>
                    <a:pt x="3804" y="812055"/>
                    <a:pt x="0" y="802872"/>
                    <a:pt x="0" y="793297"/>
                  </a:cubicBezTo>
                  <a:lnTo>
                    <a:pt x="0" y="36103"/>
                  </a:lnTo>
                  <a:cubicBezTo>
                    <a:pt x="0" y="26528"/>
                    <a:pt x="3804" y="17345"/>
                    <a:pt x="10574" y="10574"/>
                  </a:cubicBezTo>
                  <a:cubicBezTo>
                    <a:pt x="17345" y="3804"/>
                    <a:pt x="26528" y="0"/>
                    <a:pt x="36103" y="0"/>
                  </a:cubicBezTo>
                  <a:close/>
                </a:path>
              </a:pathLst>
            </a:custGeom>
            <a:solidFill>
              <a:srgbClr val="ED1B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59189" cy="867500"/>
            </a:xfrm>
            <a:prstGeom prst="rect">
              <a:avLst/>
            </a:prstGeom>
          </p:spPr>
          <p:txBody>
            <a:bodyPr lIns="77355" tIns="77355" rIns="77355" bIns="77355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12513" y="4471221"/>
            <a:ext cx="11755246" cy="3409989"/>
            <a:chOff x="0" y="0"/>
            <a:chExt cx="2859189" cy="829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59189" cy="829400"/>
            </a:xfrm>
            <a:custGeom>
              <a:avLst/>
              <a:gdLst/>
              <a:ahLst/>
              <a:cxnLst/>
              <a:rect l="l" t="t" r="r" b="b"/>
              <a:pathLst>
                <a:path w="2859189" h="829400">
                  <a:moveTo>
                    <a:pt x="36103" y="0"/>
                  </a:moveTo>
                  <a:lnTo>
                    <a:pt x="2823086" y="0"/>
                  </a:lnTo>
                  <a:cubicBezTo>
                    <a:pt x="2832661" y="0"/>
                    <a:pt x="2841844" y="3804"/>
                    <a:pt x="2848615" y="10574"/>
                  </a:cubicBezTo>
                  <a:cubicBezTo>
                    <a:pt x="2855386" y="17345"/>
                    <a:pt x="2859189" y="26528"/>
                    <a:pt x="2859189" y="36103"/>
                  </a:cubicBezTo>
                  <a:lnTo>
                    <a:pt x="2859189" y="793297"/>
                  </a:lnTo>
                  <a:cubicBezTo>
                    <a:pt x="2859189" y="802872"/>
                    <a:pt x="2855386" y="812055"/>
                    <a:pt x="2848615" y="818826"/>
                  </a:cubicBezTo>
                  <a:cubicBezTo>
                    <a:pt x="2841844" y="825597"/>
                    <a:pt x="2832661" y="829400"/>
                    <a:pt x="2823086" y="829400"/>
                  </a:cubicBezTo>
                  <a:lnTo>
                    <a:pt x="36103" y="829400"/>
                  </a:lnTo>
                  <a:cubicBezTo>
                    <a:pt x="26528" y="829400"/>
                    <a:pt x="17345" y="825597"/>
                    <a:pt x="10574" y="818826"/>
                  </a:cubicBezTo>
                  <a:cubicBezTo>
                    <a:pt x="3804" y="812055"/>
                    <a:pt x="0" y="802872"/>
                    <a:pt x="0" y="793297"/>
                  </a:cubicBezTo>
                  <a:lnTo>
                    <a:pt x="0" y="36103"/>
                  </a:lnTo>
                  <a:cubicBezTo>
                    <a:pt x="0" y="26528"/>
                    <a:pt x="3804" y="17345"/>
                    <a:pt x="10574" y="10574"/>
                  </a:cubicBezTo>
                  <a:cubicBezTo>
                    <a:pt x="17345" y="3804"/>
                    <a:pt x="26528" y="0"/>
                    <a:pt x="36103" y="0"/>
                  </a:cubicBezTo>
                  <a:close/>
                </a:path>
              </a:pathLst>
            </a:custGeom>
            <a:solidFill>
              <a:srgbClr val="ED1B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859189" cy="867500"/>
            </a:xfrm>
            <a:prstGeom prst="rect">
              <a:avLst/>
            </a:prstGeom>
          </p:spPr>
          <p:txBody>
            <a:bodyPr lIns="77355" tIns="77355" rIns="77355" bIns="77355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19209" y="1176102"/>
            <a:ext cx="2210164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Policy </a:t>
            </a:r>
          </a:p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Board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3980" y="4806203"/>
            <a:ext cx="4922863" cy="252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Technical</a:t>
            </a:r>
          </a:p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Advisory</a:t>
            </a:r>
          </a:p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Committee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59447" y="1299650"/>
            <a:ext cx="10765128" cy="1953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17"/>
              </a:lnSpc>
            </a:pPr>
            <a:r>
              <a:rPr lang="en-US" sz="3727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Elected officials and high-level staff from our member jurisdictions, and transportation agency representatives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88641" y="5095789"/>
            <a:ext cx="11002989" cy="200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9"/>
              </a:lnSpc>
            </a:pPr>
            <a:r>
              <a:rPr lang="en-US" sz="3813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Staff from our member jurisdictions with technical expertise in planning, engineering, and other related areas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52800" y="8410768"/>
            <a:ext cx="10615991" cy="1577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19"/>
              </a:lnSpc>
            </a:pPr>
            <a:r>
              <a:rPr lang="en-US" sz="3013" dirty="0">
                <a:solidFill>
                  <a:srgbClr val="09416A"/>
                </a:solidFill>
                <a:latin typeface="Roboto 2"/>
                <a:ea typeface="Roboto 2"/>
                <a:cs typeface="Roboto 2"/>
                <a:sym typeface="Roboto 2"/>
              </a:rPr>
              <a:t>The SAWMPO is staffed by the </a:t>
            </a:r>
          </a:p>
          <a:p>
            <a:pPr algn="r">
              <a:lnSpc>
                <a:spcPts val="4219"/>
              </a:lnSpc>
            </a:pPr>
            <a:r>
              <a:rPr lang="en-US" sz="3013" dirty="0">
                <a:solidFill>
                  <a:srgbClr val="09416A"/>
                </a:solidFill>
                <a:latin typeface="Roboto 2"/>
                <a:ea typeface="Roboto 2"/>
                <a:cs typeface="Roboto 2"/>
                <a:sym typeface="Roboto 2"/>
              </a:rPr>
              <a:t>Central Shenandoah Planning District Commission (CSPDC) and supported by our VDOT District Planners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190958" y="8490986"/>
            <a:ext cx="3200673" cy="1329954"/>
          </a:xfrm>
          <a:custGeom>
            <a:avLst/>
            <a:gdLst/>
            <a:ahLst/>
            <a:cxnLst/>
            <a:rect l="l" t="t" r="r" b="b"/>
            <a:pathLst>
              <a:path w="3200673" h="1329954">
                <a:moveTo>
                  <a:pt x="0" y="0"/>
                </a:moveTo>
                <a:lnTo>
                  <a:pt x="3200673" y="0"/>
                </a:lnTo>
                <a:lnTo>
                  <a:pt x="3200673" y="1329954"/>
                </a:lnTo>
                <a:lnTo>
                  <a:pt x="0" y="1329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65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556" y="0"/>
            <a:ext cx="8358001" cy="10287000"/>
            <a:chOff x="0" y="0"/>
            <a:chExt cx="2539410" cy="31254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39410" cy="3125497"/>
            </a:xfrm>
            <a:custGeom>
              <a:avLst/>
              <a:gdLst/>
              <a:ahLst/>
              <a:cxnLst/>
              <a:rect l="l" t="t" r="r" b="b"/>
              <a:pathLst>
                <a:path w="2539410" h="3125497">
                  <a:moveTo>
                    <a:pt x="0" y="0"/>
                  </a:moveTo>
                  <a:lnTo>
                    <a:pt x="2539410" y="0"/>
                  </a:lnTo>
                  <a:lnTo>
                    <a:pt x="2539410" y="3125497"/>
                  </a:lnTo>
                  <a:lnTo>
                    <a:pt x="0" y="3125497"/>
                  </a:lnTo>
                  <a:close/>
                </a:path>
              </a:pathLst>
            </a:custGeom>
            <a:solidFill>
              <a:srgbClr val="09416A">
                <a:alpha val="9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39410" cy="3154072"/>
            </a:xfrm>
            <a:prstGeom prst="rect">
              <a:avLst/>
            </a:prstGeom>
          </p:spPr>
          <p:txBody>
            <a:bodyPr lIns="67431" tIns="67431" rIns="67431" bIns="67431" rtlCol="0" anchor="ctr"/>
            <a:lstStyle/>
            <a:p>
              <a:pPr algn="ctr">
                <a:lnSpc>
                  <a:spcPts val="13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02116" y="485950"/>
            <a:ext cx="5428540" cy="100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94"/>
              </a:lnSpc>
            </a:pPr>
            <a:r>
              <a:rPr lang="en-US" sz="5800" spc="-290">
                <a:solidFill>
                  <a:srgbClr val="FFFFFF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WHAT WE DO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44257" y="619300"/>
            <a:ext cx="11619977" cy="3880336"/>
            <a:chOff x="0" y="0"/>
            <a:chExt cx="15493303" cy="517378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5493303" cy="2182532"/>
              <a:chOff x="0" y="0"/>
              <a:chExt cx="3155150" cy="44446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155150" cy="444464"/>
              </a:xfrm>
              <a:custGeom>
                <a:avLst/>
                <a:gdLst/>
                <a:ahLst/>
                <a:cxnLst/>
                <a:rect l="l" t="t" r="r" b="b"/>
                <a:pathLst>
                  <a:path w="3155150" h="444464">
                    <a:moveTo>
                      <a:pt x="36523" y="0"/>
                    </a:moveTo>
                    <a:lnTo>
                      <a:pt x="3118626" y="0"/>
                    </a:lnTo>
                    <a:cubicBezTo>
                      <a:pt x="3138798" y="0"/>
                      <a:pt x="3155150" y="16352"/>
                      <a:pt x="3155150" y="36523"/>
                    </a:cubicBezTo>
                    <a:lnTo>
                      <a:pt x="3155150" y="407941"/>
                    </a:lnTo>
                    <a:cubicBezTo>
                      <a:pt x="3155150" y="428112"/>
                      <a:pt x="3138798" y="444464"/>
                      <a:pt x="3118626" y="444464"/>
                    </a:cubicBezTo>
                    <a:lnTo>
                      <a:pt x="36523" y="444464"/>
                    </a:lnTo>
                    <a:cubicBezTo>
                      <a:pt x="16352" y="444464"/>
                      <a:pt x="0" y="428112"/>
                      <a:pt x="0" y="407941"/>
                    </a:cubicBezTo>
                    <a:lnTo>
                      <a:pt x="0" y="36523"/>
                    </a:lnTo>
                    <a:cubicBezTo>
                      <a:pt x="0" y="16352"/>
                      <a:pt x="16352" y="0"/>
                      <a:pt x="36523" y="0"/>
                    </a:cubicBezTo>
                    <a:close/>
                  </a:path>
                </a:pathLst>
              </a:custGeom>
              <a:solidFill>
                <a:srgbClr val="ED1B2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155150" cy="482564"/>
              </a:xfrm>
              <a:prstGeom prst="rect">
                <a:avLst/>
              </a:prstGeom>
            </p:spPr>
            <p:txBody>
              <a:bodyPr lIns="77355" tIns="77355" rIns="77355" bIns="77355" rtlCol="0" anchor="ctr"/>
              <a:lstStyle/>
              <a:p>
                <a:pPr algn="ctr">
                  <a:lnSpc>
                    <a:spcPts val="2451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93536" y="548849"/>
              <a:ext cx="12484477" cy="999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41"/>
                </a:lnSpc>
              </a:pPr>
              <a:r>
                <a:rPr lang="en-US" sz="4530">
                  <a:solidFill>
                    <a:srgbClr val="FFFFFF"/>
                  </a:solidFill>
                  <a:latin typeface="Roboto 2"/>
                  <a:ea typeface="Roboto 2"/>
                  <a:cs typeface="Roboto 2"/>
                  <a:sym typeface="Roboto 2"/>
                </a:rPr>
                <a:t>SHORT-RANGE PLANNING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196854" y="2703232"/>
              <a:ext cx="11711120" cy="247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66593" lvl="1" indent="-383297" algn="l">
                <a:lnSpc>
                  <a:spcPts val="4970"/>
                </a:lnSpc>
                <a:buFont typeface="Arial"/>
                <a:buChar char="•"/>
              </a:pPr>
              <a:r>
                <a:rPr lang="en-US" sz="3550">
                  <a:solidFill>
                    <a:srgbClr val="545454"/>
                  </a:solidFill>
                  <a:latin typeface="Roboto 2"/>
                  <a:ea typeface="Roboto 2"/>
                  <a:cs typeface="Roboto 2"/>
                  <a:sym typeface="Roboto 2"/>
                </a:rPr>
                <a:t>Unified Planning Work Program (UPWP)</a:t>
              </a:r>
            </a:p>
            <a:p>
              <a:pPr marL="766593" lvl="1" indent="-383297" algn="l">
                <a:lnSpc>
                  <a:spcPts val="4970"/>
                </a:lnSpc>
                <a:buFont typeface="Arial"/>
                <a:buChar char="•"/>
              </a:pPr>
              <a:r>
                <a:rPr lang="en-US" sz="3550">
                  <a:solidFill>
                    <a:srgbClr val="545454"/>
                  </a:solidFill>
                  <a:latin typeface="Roboto 2"/>
                  <a:ea typeface="Roboto 2"/>
                  <a:cs typeface="Roboto 2"/>
                  <a:sym typeface="Roboto 2"/>
                </a:rPr>
                <a:t>Transportation Improvement Plan (TIP)</a:t>
              </a:r>
            </a:p>
            <a:p>
              <a:pPr marL="766593" lvl="1" indent="-383297" algn="l">
                <a:lnSpc>
                  <a:spcPts val="4970"/>
                </a:lnSpc>
                <a:buFont typeface="Arial"/>
                <a:buChar char="•"/>
              </a:pPr>
              <a:r>
                <a:rPr lang="en-US" sz="3550">
                  <a:solidFill>
                    <a:srgbClr val="545454"/>
                  </a:solidFill>
                  <a:latin typeface="Roboto 2"/>
                  <a:ea typeface="Roboto 2"/>
                  <a:cs typeface="Roboto 2"/>
                  <a:sym typeface="Roboto 2"/>
                </a:rPr>
                <a:t>Small Area Studies (In-depth)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02116" y="1840822"/>
            <a:ext cx="4512365" cy="5060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75"/>
              </a:lnSpc>
            </a:pPr>
            <a:r>
              <a:rPr lang="en-US" sz="4767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Collect, analyze, and evaluate transportation data to identify needs and projects...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244257" y="5549731"/>
            <a:ext cx="11619977" cy="1655379"/>
            <a:chOff x="0" y="0"/>
            <a:chExt cx="3119926" cy="4444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19926" cy="444464"/>
            </a:xfrm>
            <a:custGeom>
              <a:avLst/>
              <a:gdLst/>
              <a:ahLst/>
              <a:cxnLst/>
              <a:rect l="l" t="t" r="r" b="b"/>
              <a:pathLst>
                <a:path w="3119926" h="444464">
                  <a:moveTo>
                    <a:pt x="36523" y="0"/>
                  </a:moveTo>
                  <a:lnTo>
                    <a:pt x="3083403" y="0"/>
                  </a:lnTo>
                  <a:cubicBezTo>
                    <a:pt x="3103574" y="0"/>
                    <a:pt x="3119926" y="16352"/>
                    <a:pt x="3119926" y="36523"/>
                  </a:cubicBezTo>
                  <a:lnTo>
                    <a:pt x="3119926" y="407941"/>
                  </a:lnTo>
                  <a:cubicBezTo>
                    <a:pt x="3119926" y="428112"/>
                    <a:pt x="3103574" y="444464"/>
                    <a:pt x="3083403" y="444464"/>
                  </a:cubicBezTo>
                  <a:lnTo>
                    <a:pt x="36523" y="444464"/>
                  </a:lnTo>
                  <a:cubicBezTo>
                    <a:pt x="16352" y="444464"/>
                    <a:pt x="0" y="428112"/>
                    <a:pt x="0" y="407941"/>
                  </a:cubicBezTo>
                  <a:lnTo>
                    <a:pt x="0" y="36523"/>
                  </a:lnTo>
                  <a:cubicBezTo>
                    <a:pt x="0" y="16352"/>
                    <a:pt x="16352" y="0"/>
                    <a:pt x="36523" y="0"/>
                  </a:cubicBezTo>
                  <a:close/>
                </a:path>
              </a:pathLst>
            </a:custGeom>
            <a:solidFill>
              <a:srgbClr val="ED1B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119926" cy="482564"/>
            </a:xfrm>
            <a:prstGeom prst="rect">
              <a:avLst/>
            </a:prstGeom>
          </p:spPr>
          <p:txBody>
            <a:bodyPr lIns="77355" tIns="77355" rIns="77355" bIns="77355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655779" y="5948678"/>
            <a:ext cx="8405786" cy="7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1"/>
              </a:lnSpc>
            </a:pPr>
            <a:r>
              <a:rPr lang="en-US" sz="4529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LONG-RANGE PLANNING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41898" y="7614685"/>
            <a:ext cx="7761152" cy="124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6444" lvl="1" indent="-383222" algn="l">
              <a:lnSpc>
                <a:spcPts val="4969"/>
              </a:lnSpc>
              <a:buFont typeface="Arial"/>
              <a:buChar char="•"/>
            </a:pPr>
            <a:r>
              <a:rPr lang="en-US" sz="3549">
                <a:solidFill>
                  <a:srgbClr val="545454"/>
                </a:solidFill>
                <a:latin typeface="Roboto 2"/>
                <a:ea typeface="Roboto 2"/>
                <a:cs typeface="Roboto 2"/>
                <a:sym typeface="Roboto 2"/>
              </a:rPr>
              <a:t>Long-Range Transportation Plan (25-Year Plan)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02116" y="8386485"/>
            <a:ext cx="5351702" cy="1156106"/>
            <a:chOff x="0" y="0"/>
            <a:chExt cx="7135602" cy="1541474"/>
          </a:xfrm>
        </p:grpSpPr>
        <p:grpSp>
          <p:nvGrpSpPr>
            <p:cNvPr id="19" name="Group 19"/>
            <p:cNvGrpSpPr/>
            <p:nvPr/>
          </p:nvGrpSpPr>
          <p:grpSpPr>
            <a:xfrm>
              <a:off x="1703911" y="0"/>
              <a:ext cx="1541474" cy="154147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3243" tIns="43243" rIns="43243" bIns="43243" rtlCol="0" anchor="ctr"/>
              <a:lstStyle/>
              <a:p>
                <a:pPr algn="ctr">
                  <a:lnSpc>
                    <a:spcPts val="2264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614215" y="0"/>
              <a:ext cx="1541474" cy="1541474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3243" tIns="43243" rIns="43243" bIns="43243" rtlCol="0" anchor="ctr"/>
              <a:lstStyle/>
              <a:p>
                <a:pPr algn="ctr">
                  <a:lnSpc>
                    <a:spcPts val="2264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5594128" y="0"/>
              <a:ext cx="1541474" cy="1541474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3243" tIns="43243" rIns="43243" bIns="43243" rtlCol="0" anchor="ctr"/>
              <a:lstStyle/>
              <a:p>
                <a:pPr algn="ctr">
                  <a:lnSpc>
                    <a:spcPts val="2264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0"/>
              <a:ext cx="1541474" cy="1541474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3243" tIns="43243" rIns="43243" bIns="43243" rtlCol="0" anchor="ctr"/>
              <a:lstStyle/>
              <a:p>
                <a:pPr algn="ctr">
                  <a:lnSpc>
                    <a:spcPts val="2264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263331" y="297738"/>
              <a:ext cx="1071750" cy="794435"/>
            </a:xfrm>
            <a:custGeom>
              <a:avLst/>
              <a:gdLst/>
              <a:ahLst/>
              <a:cxnLst/>
              <a:rect l="l" t="t" r="r" b="b"/>
              <a:pathLst>
                <a:path w="1071750" h="794435">
                  <a:moveTo>
                    <a:pt x="0" y="0"/>
                  </a:moveTo>
                  <a:lnTo>
                    <a:pt x="1071750" y="0"/>
                  </a:lnTo>
                  <a:lnTo>
                    <a:pt x="1071750" y="794435"/>
                  </a:lnTo>
                  <a:lnTo>
                    <a:pt x="0" y="794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834392" y="270858"/>
              <a:ext cx="1280803" cy="821315"/>
            </a:xfrm>
            <a:custGeom>
              <a:avLst/>
              <a:gdLst/>
              <a:ahLst/>
              <a:cxnLst/>
              <a:rect l="l" t="t" r="r" b="b"/>
              <a:pathLst>
                <a:path w="1280803" h="821315">
                  <a:moveTo>
                    <a:pt x="0" y="0"/>
                  </a:moveTo>
                  <a:lnTo>
                    <a:pt x="1280803" y="0"/>
                  </a:lnTo>
                  <a:lnTo>
                    <a:pt x="1280803" y="821315"/>
                  </a:lnTo>
                  <a:lnTo>
                    <a:pt x="0" y="821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3907735" y="233784"/>
              <a:ext cx="954435" cy="1073907"/>
            </a:xfrm>
            <a:custGeom>
              <a:avLst/>
              <a:gdLst/>
              <a:ahLst/>
              <a:cxnLst/>
              <a:rect l="l" t="t" r="r" b="b"/>
              <a:pathLst>
                <a:path w="954435" h="1073907">
                  <a:moveTo>
                    <a:pt x="0" y="0"/>
                  </a:moveTo>
                  <a:lnTo>
                    <a:pt x="954435" y="0"/>
                  </a:lnTo>
                  <a:lnTo>
                    <a:pt x="954435" y="1073907"/>
                  </a:lnTo>
                  <a:lnTo>
                    <a:pt x="0" y="1073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6079697" y="233784"/>
              <a:ext cx="652399" cy="1073907"/>
            </a:xfrm>
            <a:custGeom>
              <a:avLst/>
              <a:gdLst/>
              <a:ahLst/>
              <a:cxnLst/>
              <a:rect l="l" t="t" r="r" b="b"/>
              <a:pathLst>
                <a:path w="652399" h="1073907">
                  <a:moveTo>
                    <a:pt x="0" y="0"/>
                  </a:moveTo>
                  <a:lnTo>
                    <a:pt x="652399" y="0"/>
                  </a:lnTo>
                  <a:lnTo>
                    <a:pt x="652399" y="1073907"/>
                  </a:lnTo>
                  <a:lnTo>
                    <a:pt x="0" y="1073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8040" y="346925"/>
            <a:ext cx="17725373" cy="9628061"/>
            <a:chOff x="0" y="0"/>
            <a:chExt cx="4668411" cy="25357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68411" cy="2535786"/>
            </a:xfrm>
            <a:custGeom>
              <a:avLst/>
              <a:gdLst/>
              <a:ahLst/>
              <a:cxnLst/>
              <a:rect l="l" t="t" r="r" b="b"/>
              <a:pathLst>
                <a:path w="4668411" h="2535786">
                  <a:moveTo>
                    <a:pt x="0" y="0"/>
                  </a:moveTo>
                  <a:lnTo>
                    <a:pt x="4668411" y="0"/>
                  </a:lnTo>
                  <a:lnTo>
                    <a:pt x="4668411" y="2535786"/>
                  </a:lnTo>
                  <a:lnTo>
                    <a:pt x="0" y="25357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668411" cy="25643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736579" y="346925"/>
            <a:ext cx="8246833" cy="9628061"/>
          </a:xfrm>
          <a:custGeom>
            <a:avLst/>
            <a:gdLst/>
            <a:ahLst/>
            <a:cxnLst/>
            <a:rect l="l" t="t" r="r" b="b"/>
            <a:pathLst>
              <a:path w="8246833" h="9628061">
                <a:moveTo>
                  <a:pt x="0" y="0"/>
                </a:moveTo>
                <a:lnTo>
                  <a:pt x="8246834" y="0"/>
                </a:lnTo>
                <a:lnTo>
                  <a:pt x="8246834" y="9628061"/>
                </a:lnTo>
                <a:lnTo>
                  <a:pt x="0" y="9628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776" t="-1208" r="-8552" b="-15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22127" y="969285"/>
            <a:ext cx="9699937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dirty="0">
                <a:solidFill>
                  <a:srgbClr val="09416A"/>
                </a:solidFill>
                <a:latin typeface="Roboto Condensed 2 Bold"/>
                <a:ea typeface="Roboto Condensed 2 Bold"/>
                <a:cs typeface="Roboto Condensed 2 Bold"/>
                <a:sym typeface="Roboto Condensed 2 Bold"/>
              </a:rPr>
              <a:t>2050 LRTP Update Process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2424" y="2596850"/>
            <a:ext cx="7458591" cy="607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6444" lvl="1" indent="-383222" algn="l">
              <a:lnSpc>
                <a:spcPts val="5999"/>
              </a:lnSpc>
              <a:buFont typeface="Arial"/>
              <a:buChar char="•"/>
            </a:pPr>
            <a:r>
              <a:rPr lang="en-US" sz="3549" dirty="0">
                <a:solidFill>
                  <a:srgbClr val="545454"/>
                </a:solidFill>
                <a:latin typeface="Roboto 2"/>
                <a:ea typeface="Roboto 2"/>
                <a:cs typeface="Roboto 2"/>
                <a:sym typeface="Roboto 2"/>
              </a:rPr>
              <a:t>Identifies transportation needs over a 25-year period</a:t>
            </a:r>
          </a:p>
          <a:p>
            <a:pPr algn="l">
              <a:lnSpc>
                <a:spcPts val="5999"/>
              </a:lnSpc>
            </a:pPr>
            <a:r>
              <a:rPr lang="en-US" sz="3549" dirty="0">
                <a:solidFill>
                  <a:srgbClr val="545454"/>
                </a:solidFill>
                <a:latin typeface="Roboto 2"/>
                <a:ea typeface="Roboto 2"/>
                <a:cs typeface="Roboto 2"/>
                <a:sym typeface="Roboto 2"/>
              </a:rPr>
              <a:t> </a:t>
            </a:r>
          </a:p>
          <a:p>
            <a:pPr marL="766444" lvl="1" indent="-383222" algn="l">
              <a:lnSpc>
                <a:spcPts val="5999"/>
              </a:lnSpc>
              <a:buFont typeface="Arial"/>
              <a:buChar char="•"/>
            </a:pPr>
            <a:r>
              <a:rPr lang="en-US" sz="3549" dirty="0">
                <a:solidFill>
                  <a:srgbClr val="545454"/>
                </a:solidFill>
                <a:latin typeface="Roboto 2"/>
                <a:ea typeface="Roboto 2"/>
                <a:cs typeface="Roboto 2"/>
                <a:sym typeface="Roboto 2"/>
              </a:rPr>
              <a:t>Matches transportation projects to the region’s needs </a:t>
            </a:r>
          </a:p>
          <a:p>
            <a:pPr algn="l">
              <a:lnSpc>
                <a:spcPts val="5999"/>
              </a:lnSpc>
            </a:pPr>
            <a:endParaRPr lang="en-US" sz="3549" dirty="0">
              <a:solidFill>
                <a:srgbClr val="545454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marL="766444" lvl="1" indent="-383222" algn="l">
              <a:lnSpc>
                <a:spcPts val="5999"/>
              </a:lnSpc>
              <a:buFont typeface="Arial"/>
              <a:buChar char="•"/>
            </a:pPr>
            <a:r>
              <a:rPr lang="en-US" sz="3549" dirty="0">
                <a:solidFill>
                  <a:srgbClr val="545454"/>
                </a:solidFill>
                <a:latin typeface="Roboto 2"/>
                <a:ea typeface="Roboto 2"/>
                <a:cs typeface="Roboto 2"/>
                <a:sym typeface="Roboto 2"/>
              </a:rPr>
              <a:t>Creates a road-map for investments in transportation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alf Frame 32">
            <a:extLst>
              <a:ext uri="{FF2B5EF4-FFF2-40B4-BE49-F238E27FC236}">
                <a16:creationId xmlns:a16="http://schemas.microsoft.com/office/drawing/2014/main" id="{F116E56D-2E1F-14C8-31DB-55D48989E0B4}"/>
              </a:ext>
            </a:extLst>
          </p:cNvPr>
          <p:cNvSpPr/>
          <p:nvPr/>
        </p:nvSpPr>
        <p:spPr>
          <a:xfrm rot="5400000">
            <a:off x="7353302" y="-647698"/>
            <a:ext cx="10286996" cy="11582400"/>
          </a:xfrm>
          <a:prstGeom prst="halfFrame">
            <a:avLst/>
          </a:prstGeom>
          <a:solidFill>
            <a:srgbClr val="E82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7163" y="1065060"/>
            <a:ext cx="16239379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5"/>
              </a:lnSpc>
            </a:pPr>
            <a:r>
              <a:rPr lang="en-US" sz="5441" dirty="0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SAWMPO 2050 </a:t>
            </a:r>
          </a:p>
          <a:p>
            <a:pPr algn="l">
              <a:lnSpc>
                <a:spcPts val="5985"/>
              </a:lnSpc>
            </a:pPr>
            <a:r>
              <a:rPr lang="en-US" sz="5441" dirty="0">
                <a:solidFill>
                  <a:srgbClr val="09416A"/>
                </a:solidFill>
                <a:latin typeface="Roboto Condensed 2"/>
                <a:ea typeface="Roboto Condensed 2"/>
                <a:cs typeface="Roboto Condensed 2"/>
                <a:sym typeface="Roboto Condensed 2"/>
              </a:rPr>
              <a:t>Public Input Timeline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00991" y="3314700"/>
            <a:ext cx="16225551" cy="5206616"/>
            <a:chOff x="0" y="0"/>
            <a:chExt cx="21634068" cy="694215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634068" cy="6942155"/>
              <a:chOff x="0" y="0"/>
              <a:chExt cx="3214135" cy="103138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214135" cy="1031384"/>
              </a:xfrm>
              <a:custGeom>
                <a:avLst/>
                <a:gdLst/>
                <a:ahLst/>
                <a:cxnLst/>
                <a:rect l="l" t="t" r="r" b="b"/>
                <a:pathLst>
                  <a:path w="3214135" h="1031384">
                    <a:moveTo>
                      <a:pt x="0" y="0"/>
                    </a:moveTo>
                    <a:lnTo>
                      <a:pt x="3214135" y="0"/>
                    </a:lnTo>
                    <a:lnTo>
                      <a:pt x="3214135" y="1031384"/>
                    </a:lnTo>
                    <a:lnTo>
                      <a:pt x="0" y="1031384"/>
                    </a:lnTo>
                    <a:close/>
                  </a:path>
                </a:pathLst>
              </a:custGeom>
              <a:solidFill>
                <a:srgbClr val="09416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3214135" cy="1079009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953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61142" y="309698"/>
              <a:ext cx="20911784" cy="6322758"/>
              <a:chOff x="0" y="0"/>
              <a:chExt cx="3301003" cy="9980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301003" cy="998071"/>
              </a:xfrm>
              <a:custGeom>
                <a:avLst/>
                <a:gdLst/>
                <a:ahLst/>
                <a:cxnLst/>
                <a:rect l="l" t="t" r="r" b="b"/>
                <a:pathLst>
                  <a:path w="3301003" h="998071">
                    <a:moveTo>
                      <a:pt x="0" y="0"/>
                    </a:moveTo>
                    <a:lnTo>
                      <a:pt x="3301003" y="0"/>
                    </a:lnTo>
                    <a:lnTo>
                      <a:pt x="3301003" y="998071"/>
                    </a:lnTo>
                    <a:lnTo>
                      <a:pt x="0" y="99807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3301003" cy="1045696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953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343476" y="2541486"/>
              <a:ext cx="3563415" cy="3563415"/>
            </a:xfrm>
            <a:custGeom>
              <a:avLst/>
              <a:gdLst/>
              <a:ahLst/>
              <a:cxnLst/>
              <a:rect l="l" t="t" r="r" b="b"/>
              <a:pathLst>
                <a:path w="3563415" h="3563415">
                  <a:moveTo>
                    <a:pt x="0" y="0"/>
                  </a:moveTo>
                  <a:lnTo>
                    <a:pt x="3563415" y="0"/>
                  </a:lnTo>
                  <a:lnTo>
                    <a:pt x="3563415" y="3563415"/>
                  </a:lnTo>
                  <a:lnTo>
                    <a:pt x="0" y="3563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198176" y="3371196"/>
              <a:ext cx="1854016" cy="1903995"/>
            </a:xfrm>
            <a:custGeom>
              <a:avLst/>
              <a:gdLst/>
              <a:ahLst/>
              <a:cxnLst/>
              <a:rect l="l" t="t" r="r" b="b"/>
              <a:pathLst>
                <a:path w="1854016" h="1903995">
                  <a:moveTo>
                    <a:pt x="0" y="0"/>
                  </a:moveTo>
                  <a:lnTo>
                    <a:pt x="1854015" y="0"/>
                  </a:lnTo>
                  <a:lnTo>
                    <a:pt x="1854015" y="1903995"/>
                  </a:lnTo>
                  <a:lnTo>
                    <a:pt x="0" y="1903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340049" y="2493474"/>
              <a:ext cx="3563415" cy="3563415"/>
            </a:xfrm>
            <a:custGeom>
              <a:avLst/>
              <a:gdLst/>
              <a:ahLst/>
              <a:cxnLst/>
              <a:rect l="l" t="t" r="r" b="b"/>
              <a:pathLst>
                <a:path w="3563415" h="3563415">
                  <a:moveTo>
                    <a:pt x="0" y="0"/>
                  </a:moveTo>
                  <a:lnTo>
                    <a:pt x="3563415" y="0"/>
                  </a:lnTo>
                  <a:lnTo>
                    <a:pt x="3563415" y="3563414"/>
                  </a:lnTo>
                  <a:lnTo>
                    <a:pt x="0" y="3563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334350" y="2541486"/>
              <a:ext cx="3563415" cy="3563415"/>
            </a:xfrm>
            <a:custGeom>
              <a:avLst/>
              <a:gdLst/>
              <a:ahLst/>
              <a:cxnLst/>
              <a:rect l="l" t="t" r="r" b="b"/>
              <a:pathLst>
                <a:path w="3563415" h="3563415">
                  <a:moveTo>
                    <a:pt x="0" y="0"/>
                  </a:moveTo>
                  <a:lnTo>
                    <a:pt x="3563414" y="0"/>
                  </a:lnTo>
                  <a:lnTo>
                    <a:pt x="3563414" y="3563415"/>
                  </a:lnTo>
                  <a:lnTo>
                    <a:pt x="0" y="3563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666359" y="2493474"/>
              <a:ext cx="3563415" cy="3563415"/>
            </a:xfrm>
            <a:custGeom>
              <a:avLst/>
              <a:gdLst/>
              <a:ahLst/>
              <a:cxnLst/>
              <a:rect l="l" t="t" r="r" b="b"/>
              <a:pathLst>
                <a:path w="3563415" h="3563415">
                  <a:moveTo>
                    <a:pt x="0" y="0"/>
                  </a:moveTo>
                  <a:lnTo>
                    <a:pt x="3563414" y="0"/>
                  </a:lnTo>
                  <a:lnTo>
                    <a:pt x="3563414" y="3563414"/>
                  </a:lnTo>
                  <a:lnTo>
                    <a:pt x="0" y="3563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813694" y="3471077"/>
              <a:ext cx="2616124" cy="1435598"/>
            </a:xfrm>
            <a:custGeom>
              <a:avLst/>
              <a:gdLst/>
              <a:ahLst/>
              <a:cxnLst/>
              <a:rect l="l" t="t" r="r" b="b"/>
              <a:pathLst>
                <a:path w="2616124" h="1435598">
                  <a:moveTo>
                    <a:pt x="0" y="0"/>
                  </a:moveTo>
                  <a:lnTo>
                    <a:pt x="2616124" y="0"/>
                  </a:lnTo>
                  <a:lnTo>
                    <a:pt x="2616124" y="1435598"/>
                  </a:lnTo>
                  <a:lnTo>
                    <a:pt x="0" y="1435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183000" y="3417620"/>
              <a:ext cx="1793379" cy="1715122"/>
            </a:xfrm>
            <a:custGeom>
              <a:avLst/>
              <a:gdLst/>
              <a:ahLst/>
              <a:cxnLst/>
              <a:rect l="l" t="t" r="r" b="b"/>
              <a:pathLst>
                <a:path w="1793379" h="1715122">
                  <a:moveTo>
                    <a:pt x="0" y="0"/>
                  </a:moveTo>
                  <a:lnTo>
                    <a:pt x="1793379" y="0"/>
                  </a:lnTo>
                  <a:lnTo>
                    <a:pt x="1793379" y="1715122"/>
                  </a:lnTo>
                  <a:lnTo>
                    <a:pt x="0" y="1715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7139165" y="2966280"/>
              <a:ext cx="2617802" cy="2617802"/>
            </a:xfrm>
            <a:custGeom>
              <a:avLst/>
              <a:gdLst/>
              <a:ahLst/>
              <a:cxnLst/>
              <a:rect l="l" t="t" r="r" b="b"/>
              <a:pathLst>
                <a:path w="2617802" h="2617802">
                  <a:moveTo>
                    <a:pt x="0" y="0"/>
                  </a:moveTo>
                  <a:lnTo>
                    <a:pt x="2617802" y="0"/>
                  </a:lnTo>
                  <a:lnTo>
                    <a:pt x="2617802" y="2617802"/>
                  </a:lnTo>
                  <a:lnTo>
                    <a:pt x="0" y="2617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 flipV="1">
              <a:off x="4906891" y="4275181"/>
              <a:ext cx="1433158" cy="2646"/>
            </a:xfrm>
            <a:prstGeom prst="line">
              <a:avLst/>
            </a:prstGeom>
            <a:ln w="508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2"/>
            <p:cNvSpPr/>
            <p:nvPr/>
          </p:nvSpPr>
          <p:spPr>
            <a:xfrm flipV="1">
              <a:off x="9901145" y="4295148"/>
              <a:ext cx="1433158" cy="2646"/>
            </a:xfrm>
            <a:prstGeom prst="line">
              <a:avLst/>
            </a:prstGeom>
            <a:ln w="508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69454" y="723756"/>
              <a:ext cx="2787089" cy="776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64"/>
                </a:lnSpc>
                <a:spcBef>
                  <a:spcPct val="0"/>
                </a:spcBef>
              </a:pPr>
              <a:r>
                <a:rPr lang="en-US" sz="3968" u="none" strike="noStrike">
                  <a:solidFill>
                    <a:srgbClr val="09416A"/>
                  </a:solidFill>
                  <a:latin typeface="Roboto Condensed 3"/>
                  <a:ea typeface="Roboto Condensed 3"/>
                  <a:cs typeface="Roboto Condensed 3"/>
                  <a:sym typeface="Roboto Condensed 3"/>
                </a:rPr>
                <a:t>Phase One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700451" y="603041"/>
              <a:ext cx="2878055" cy="776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64"/>
                </a:lnSpc>
                <a:spcBef>
                  <a:spcPct val="0"/>
                </a:spcBef>
              </a:pPr>
              <a:r>
                <a:rPr lang="en-US" sz="3968" dirty="0">
                  <a:solidFill>
                    <a:srgbClr val="09416A"/>
                  </a:solidFill>
                  <a:latin typeface="Roboto Condensed 3"/>
                  <a:ea typeface="Roboto Condensed 3"/>
                  <a:cs typeface="Roboto Condensed 3"/>
                  <a:sym typeface="Roboto Condensed 3"/>
                </a:rPr>
                <a:t>Phase Two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54192" y="603041"/>
              <a:ext cx="3250993" cy="776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64"/>
                </a:lnSpc>
                <a:spcBef>
                  <a:spcPct val="0"/>
                </a:spcBef>
              </a:pPr>
              <a:r>
                <a:rPr lang="en-US" sz="3968" dirty="0">
                  <a:solidFill>
                    <a:srgbClr val="09416A"/>
                  </a:solidFill>
                  <a:latin typeface="Roboto Condensed 3"/>
                  <a:ea typeface="Roboto Condensed 3"/>
                  <a:cs typeface="Roboto Condensed 3"/>
                  <a:sym typeface="Roboto Condensed 3"/>
                </a:rPr>
                <a:t>Phase Three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01259" y="875461"/>
              <a:ext cx="4028725" cy="752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364"/>
                </a:lnSpc>
                <a:spcBef>
                  <a:spcPct val="0"/>
                </a:spcBef>
              </a:pPr>
              <a:r>
                <a:rPr lang="en-US" sz="3968" dirty="0">
                  <a:solidFill>
                    <a:srgbClr val="09416A"/>
                  </a:solidFill>
                  <a:latin typeface="Roboto Condensed 2 Bold"/>
                  <a:ea typeface="Roboto Condensed 2 Bold"/>
                  <a:cs typeface="Roboto Condensed 2 Bold"/>
                  <a:sym typeface="Roboto Condensed 2 Bold"/>
                </a:rPr>
                <a:t>Publish LRTP!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959274" y="1599599"/>
              <a:ext cx="1807541" cy="50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3"/>
                </a:lnSpc>
                <a:spcBef>
                  <a:spcPct val="0"/>
                </a:spcBef>
              </a:pPr>
              <a:r>
                <a:rPr lang="en-US" sz="2594">
                  <a:solidFill>
                    <a:srgbClr val="09416A"/>
                  </a:solidFill>
                  <a:latin typeface="Roboto 2"/>
                  <a:ea typeface="Roboto 2"/>
                  <a:cs typeface="Roboto 2"/>
                  <a:sym typeface="Roboto 2"/>
                </a:rPr>
                <a:t>Visioning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125115" y="1538663"/>
              <a:ext cx="4028725" cy="4958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853"/>
                </a:lnSpc>
                <a:spcBef>
                  <a:spcPct val="0"/>
                </a:spcBef>
              </a:pPr>
              <a:r>
                <a:rPr lang="en-US" sz="2594" dirty="0">
                  <a:solidFill>
                    <a:srgbClr val="09416A"/>
                  </a:solidFill>
                  <a:latin typeface="Roboto 2"/>
                  <a:ea typeface="Roboto 2"/>
                  <a:cs typeface="Roboto 2"/>
                  <a:sym typeface="Roboto 2"/>
                </a:rPr>
                <a:t>Universe of Projects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334388" y="1599599"/>
              <a:ext cx="3439671" cy="50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53"/>
                </a:lnSpc>
                <a:spcBef>
                  <a:spcPct val="0"/>
                </a:spcBef>
              </a:pPr>
              <a:r>
                <a:rPr lang="en-US" sz="2594">
                  <a:solidFill>
                    <a:srgbClr val="09416A"/>
                  </a:solidFill>
                  <a:latin typeface="Roboto 2"/>
                  <a:ea typeface="Roboto 2"/>
                  <a:cs typeface="Roboto 2"/>
                  <a:sym typeface="Roboto 2"/>
                </a:rPr>
                <a:t>Draft Plan Review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8691</TotalTime>
  <Words>491</Words>
  <Application>Microsoft Office PowerPoint</Application>
  <PresentationFormat>Custom</PresentationFormat>
  <Paragraphs>106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Roboto Condensed 3</vt:lpstr>
      <vt:lpstr>Titillium Web</vt:lpstr>
      <vt:lpstr>Roboto 1</vt:lpstr>
      <vt:lpstr>Roboto Condensed 2</vt:lpstr>
      <vt:lpstr>Roboto Condensed 2 Bold</vt:lpstr>
      <vt:lpstr>Aptos</vt:lpstr>
      <vt:lpstr>Arial</vt:lpstr>
      <vt:lpstr>Roboto 2 Italics</vt:lpstr>
      <vt:lpstr>Roboto 2 Bold</vt:lpstr>
      <vt:lpstr>Canva Sans Bold</vt:lpstr>
      <vt:lpstr>Roboto Condensed 1</vt:lpstr>
      <vt:lpstr>Roboto</vt:lpstr>
      <vt:lpstr>Roboto 2</vt:lpstr>
      <vt:lpstr>Calibri</vt:lpstr>
      <vt:lpstr>Office Theme</vt:lpstr>
      <vt:lpstr>PowerPoint Presentation</vt:lpstr>
      <vt:lpstr>Welcome to the SAWMPO LRTP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Development timeline Long Range Transportation Plan</dc:title>
  <dc:creator>Paula Melester</dc:creator>
  <cp:lastModifiedBy>Garreth Bartholomew</cp:lastModifiedBy>
  <cp:revision>21</cp:revision>
  <dcterms:created xsi:type="dcterms:W3CDTF">2006-08-16T00:00:00Z</dcterms:created>
  <dcterms:modified xsi:type="dcterms:W3CDTF">2024-09-03T12:56:40Z</dcterms:modified>
  <dc:identifier>DAGO4q_NsNk</dc:identifier>
</cp:coreProperties>
</file>